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notesMasterIdLst>
    <p:notesMasterId r:id="rId54"/>
  </p:notesMasterIdLst>
  <p:sldSz cx="14630400" cy="8229600"/>
  <p:notesSz cx="8229600" cy="14630400"/>
  <p:embeddedFontLst>
    <p:embeddedFont>
      <p:font typeface="Petrona"/>
      <p:regular r:id="rId59"/>
    </p:embeddedFont>
    <p:embeddedFont>
      <p:font typeface="Petrona"/>
      <p:regular r:id="rId60"/>
    </p:embeddedFont>
    <p:embeddedFont>
      <p:font typeface="Petrona"/>
      <p:regular r:id="rId61"/>
    </p:embeddedFont>
    <p:embeddedFont>
      <p:font typeface="Petrona"/>
      <p:regular r:id="rId62"/>
    </p:embeddedFont>
    <p:embeddedFont>
      <p:font typeface="Inter"/>
      <p:regular r:id="rId63"/>
    </p:embeddedFont>
    <p:embeddedFont>
      <p:font typeface="Inter"/>
      <p:regular r:id="rId64"/>
    </p:embeddedFont>
    <p:embeddedFont>
      <p:font typeface="Inter"/>
      <p:regular r:id="rId65"/>
    </p:embeddedFont>
    <p:embeddedFont>
      <p:font typeface="Inter"/>
      <p:regular r:id="rId6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59" Type="http://schemas.openxmlformats.org/officeDocument/2006/relationships/font" Target="fonts/font1.fntdata"/><Relationship Id="rId60" Type="http://schemas.openxmlformats.org/officeDocument/2006/relationships/font" Target="fonts/font2.fntdata"/><Relationship Id="rId61" Type="http://schemas.openxmlformats.org/officeDocument/2006/relationships/font" Target="fonts/font3.fntdata"/><Relationship Id="rId62" Type="http://schemas.openxmlformats.org/officeDocument/2006/relationships/font" Target="fonts/font4.fntdata"/><Relationship Id="rId63" Type="http://schemas.openxmlformats.org/officeDocument/2006/relationships/font" Target="fonts/font5.fntdata"/><Relationship Id="rId64" Type="http://schemas.openxmlformats.org/officeDocument/2006/relationships/font" Target="fonts/font6.fntdata"/><Relationship Id="rId65" Type="http://schemas.openxmlformats.org/officeDocument/2006/relationships/font" Target="fonts/font7.fntdata"/><Relationship Id="rId6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4D4D4D"/>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slideLayout" Target="../slideLayouts/slideLayout15.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slideLayout" Target="../slideLayouts/slideLayout16.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slideLayout" Target="../slideLayouts/slideLayout22.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slideLayout" Target="../slideLayouts/slideLayout23.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slideLayout" Target="../slideLayouts/slideLayout24.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25.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slideLayout" Target="../slideLayouts/slideLayout27.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slideLayout" Target="../slideLayouts/slideLayout30.xml"/><Relationship Id="rId6"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image" Target="../media/image-30-7.png"/><Relationship Id="rId8" Type="http://schemas.openxmlformats.org/officeDocument/2006/relationships/image" Target="../media/image-30-8.png"/><Relationship Id="rId9" Type="http://schemas.openxmlformats.org/officeDocument/2006/relationships/slideLayout" Target="../slideLayouts/slideLayout31.xml"/><Relationship Id="rId10"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slideLayout" Target="../slideLayouts/slideLayout38.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image" Target="../media/image-38-5.png"/><Relationship Id="rId6" Type="http://schemas.openxmlformats.org/officeDocument/2006/relationships/image" Target="../media/image-38-6.png"/><Relationship Id="rId7" Type="http://schemas.openxmlformats.org/officeDocument/2006/relationships/image" Target="../media/image-38-7.png"/><Relationship Id="rId8" Type="http://schemas.openxmlformats.org/officeDocument/2006/relationships/image" Target="../media/image-38-8.png"/><Relationship Id="rId9" Type="http://schemas.openxmlformats.org/officeDocument/2006/relationships/slideLayout" Target="../slideLayouts/slideLayout39.xml"/><Relationship Id="rId10"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slideLayout" Target="../slideLayouts/slideLayout40.xml"/><Relationship Id="rId6"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4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slideLayout" Target="../slideLayouts/slideLayout42.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4" Type="http://schemas.openxmlformats.org/officeDocument/2006/relationships/slideLayout" Target="../slideLayouts/slideLayout43.xml"/><Relationship Id="rId5"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png"/><Relationship Id="rId4" Type="http://schemas.openxmlformats.org/officeDocument/2006/relationships/image" Target="../media/image-43-4.png"/><Relationship Id="rId5" Type="http://schemas.openxmlformats.org/officeDocument/2006/relationships/image" Target="../media/image-43-5.png"/><Relationship Id="rId6" Type="http://schemas.openxmlformats.org/officeDocument/2006/relationships/image" Target="../media/image-43-6.png"/><Relationship Id="rId7" Type="http://schemas.openxmlformats.org/officeDocument/2006/relationships/image" Target="../media/image-43-7.png"/><Relationship Id="rId8" Type="http://schemas.openxmlformats.org/officeDocument/2006/relationships/slideLayout" Target="../slideLayouts/slideLayout44.xml"/><Relationship Id="rId9"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image" Target="../media/image-44-3.png"/><Relationship Id="rId4" Type="http://schemas.openxmlformats.org/officeDocument/2006/relationships/slideLayout" Target="../slideLayouts/slideLayout45.xml"/><Relationship Id="rId5"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png"/><Relationship Id="rId4" Type="http://schemas.openxmlformats.org/officeDocument/2006/relationships/slideLayout" Target="../slideLayouts/slideLayout46.xml"/><Relationship Id="rId5"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png"/><Relationship Id="rId4" Type="http://schemas.openxmlformats.org/officeDocument/2006/relationships/slideLayout" Target="../slideLayouts/slideLayout47.xml"/><Relationship Id="rId5"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slideLayout" Target="../slideLayouts/slideLayout48.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slideLayout" Target="../slideLayouts/slideLayout50.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png"/><Relationship Id="rId4" Type="http://schemas.openxmlformats.org/officeDocument/2006/relationships/image" Target="../media/image-50-4.png"/><Relationship Id="rId5" Type="http://schemas.openxmlformats.org/officeDocument/2006/relationships/image" Target="../media/image-50-5.png"/><Relationship Id="rId6" Type="http://schemas.openxmlformats.org/officeDocument/2006/relationships/image" Target="../media/image-50-6.png"/><Relationship Id="rId7" Type="http://schemas.openxmlformats.org/officeDocument/2006/relationships/slideLayout" Target="../slideLayouts/slideLayout51.xml"/><Relationship Id="rId8"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image" Target="../media/image-51-2.png"/><Relationship Id="rId3" Type="http://schemas.openxmlformats.org/officeDocument/2006/relationships/image" Target="../media/image-51-3.png"/><Relationship Id="rId4" Type="http://schemas.openxmlformats.org/officeDocument/2006/relationships/slideLayout" Target="../slideLayouts/slideLayout52.xml"/><Relationship Id="rId5"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image" Target="../media/image-52-3.png"/><Relationship Id="rId4" Type="http://schemas.openxmlformats.org/officeDocument/2006/relationships/image" Target="../media/image-52-4.png"/><Relationship Id="rId5" Type="http://schemas.openxmlformats.org/officeDocument/2006/relationships/slideLayout" Target="../slideLayouts/slideLayout53.xml"/><Relationship Id="rId6"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3998773"/>
          </a:xfrm>
          <a:prstGeom prst="rect">
            <a:avLst/>
          </a:prstGeom>
        </p:spPr>
      </p:pic>
      <p:sp>
        <p:nvSpPr>
          <p:cNvPr id="3" name="Shape 0"/>
          <p:cNvSpPr/>
          <p:nvPr/>
        </p:nvSpPr>
        <p:spPr>
          <a:xfrm>
            <a:off x="0" y="0"/>
            <a:ext cx="14630400" cy="13998773"/>
          </a:xfrm>
          <a:prstGeom prst="rect">
            <a:avLst/>
          </a:prstGeom>
          <a:solidFill>
            <a:srgbClr val="FDFAF7">
              <a:alpha val="85000"/>
            </a:srgbClr>
          </a:solidFill>
          <a:ln/>
        </p:spPr>
      </p:sp>
      <p:sp>
        <p:nvSpPr>
          <p:cNvPr id="4" name="Text 1"/>
          <p:cNvSpPr/>
          <p:nvPr/>
        </p:nvSpPr>
        <p:spPr>
          <a:xfrm>
            <a:off x="4196358" y="311825"/>
            <a:ext cx="6237684" cy="779621"/>
          </a:xfrm>
          <a:prstGeom prst="rect">
            <a:avLst/>
          </a:prstGeom>
          <a:noFill/>
          <a:ln/>
        </p:spPr>
        <p:txBody>
          <a:bodyPr wrap="none" lIns="0" tIns="0" rIns="0" bIns="0" rtlCol="0" anchor="t"/>
          <a:lstStyle/>
          <a:p>
            <a:pPr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 51 Talk معسكر</a:t>
            </a:r>
            <a:endParaRPr lang="en-US" sz="4900" dirty="0"/>
          </a:p>
        </p:txBody>
      </p:sp>
      <p:sp>
        <p:nvSpPr>
          <p:cNvPr id="5" name="Text 2"/>
          <p:cNvSpPr/>
          <p:nvPr/>
        </p:nvSpPr>
        <p:spPr>
          <a:xfrm>
            <a:off x="4097536" y="1261467"/>
            <a:ext cx="6435447" cy="1559243"/>
          </a:xfrm>
          <a:prstGeom prst="rect">
            <a:avLst/>
          </a:prstGeom>
          <a:noFill/>
          <a:ln/>
        </p:spPr>
        <p:txBody>
          <a:bodyPr wrap="square" lIns="0" tIns="0" rIns="0" bIns="0" rtlCol="0" anchor="t"/>
          <a:lstStyle/>
          <a:p>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التدريبي للذكاء الاصطناعي </a:t>
            </a:r>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
</a:t>
            </a:r>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الوحدة الأولى-اللغة العربية </a:t>
            </a:r>
            <a:endParaRPr lang="en-US" sz="4900" dirty="0"/>
          </a:p>
        </p:txBody>
      </p:sp>
      <p:pic>
        <p:nvPicPr>
          <p:cNvPr id="6" name="Image 1" descr="preencoded.png">    </p:cNvPr>
          <p:cNvPicPr>
            <a:picLocks noChangeAspect="1"/>
          </p:cNvPicPr>
          <p:nvPr/>
        </p:nvPicPr>
        <p:blipFill>
          <a:blip r:embed="rId2"/>
          <a:stretch>
            <a:fillRect/>
          </a:stretch>
        </p:blipFill>
        <p:spPr>
          <a:xfrm>
            <a:off x="510421" y="2990731"/>
            <a:ext cx="13609558" cy="106962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1186339" y="3165038"/>
            <a:ext cx="12257723" cy="779621"/>
          </a:xfrm>
          <a:prstGeom prst="rect">
            <a:avLst/>
          </a:prstGeom>
          <a:noFill/>
          <a:ln/>
        </p:spPr>
        <p:txBody>
          <a:bodyPr wrap="none" lIns="0" tIns="0" rIns="0" bIns="0" rtlCol="0" anchor="t"/>
          <a:lstStyle/>
          <a:p>
            <a:pPr rtl="1" algn="ctr" indent="0" marL="0">
              <a:lnSpc>
                <a:spcPts val="6100"/>
              </a:lnSpc>
              <a:buNone/>
            </a:pPr>
            <a:r>
              <a:rPr lang="en-US" sz="4900" b="1" dirty="0">
                <a:solidFill>
                  <a:srgbClr val="FFD1A7"/>
                </a:solidFill>
                <a:latin typeface="Petrona Bold" pitchFamily="34" charset="0"/>
                <a:ea typeface="Petrona Bold" pitchFamily="34" charset="-122"/>
                <a:cs typeface="Petrona Bold" pitchFamily="34" charset="-120"/>
              </a:rPr>
              <a:t>بعد شهرين تم اخراجك محمولا من المعسكر القتالي </a:t>
            </a:r>
            <a:endParaRPr lang="en-US" sz="4900" dirty="0"/>
          </a:p>
        </p:txBody>
      </p:sp>
      <p:sp>
        <p:nvSpPr>
          <p:cNvPr id="5" name="Text 2"/>
          <p:cNvSpPr/>
          <p:nvPr/>
        </p:nvSpPr>
        <p:spPr>
          <a:xfrm>
            <a:off x="4196358" y="4284821"/>
            <a:ext cx="6237684" cy="779621"/>
          </a:xfrm>
          <a:prstGeom prst="rect">
            <a:avLst/>
          </a:prstGeom>
          <a:noFill/>
          <a:ln/>
        </p:spPr>
        <p:txBody>
          <a:bodyPr wrap="none" lIns="0" tIns="0" rIns="0" bIns="0" rtlCol="0" anchor="t"/>
          <a:lstStyle/>
          <a:p>
            <a:pPr rtl="1" algn="ctr" indent="0" marL="0">
              <a:lnSpc>
                <a:spcPts val="6100"/>
              </a:lnSpc>
              <a:buNone/>
            </a:pPr>
            <a:r>
              <a:rPr lang="en-US" sz="4900" b="1" i="1" dirty="0">
                <a:solidFill>
                  <a:srgbClr val="FFD1A7"/>
                </a:solidFill>
                <a:latin typeface="Petrona Bold" pitchFamily="34" charset="0"/>
                <a:ea typeface="Petrona Bold" pitchFamily="34" charset="-122"/>
                <a:cs typeface="Petrona Bold" pitchFamily="34" charset="-120"/>
              </a:rPr>
              <a:t>ماذا حدث؟</a:t>
            </a:r>
            <a:endParaRPr lang="en-US" sz="4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453318"/>
          </a:xfrm>
          <a:prstGeom prst="rect">
            <a:avLst/>
          </a:prstGeom>
        </p:spPr>
      </p:pic>
      <p:sp>
        <p:nvSpPr>
          <p:cNvPr id="3" name="Shape 0"/>
          <p:cNvSpPr/>
          <p:nvPr/>
        </p:nvSpPr>
        <p:spPr>
          <a:xfrm>
            <a:off x="0" y="0"/>
            <a:ext cx="14630400" cy="8453318"/>
          </a:xfrm>
          <a:prstGeom prst="rect">
            <a:avLst/>
          </a:prstGeom>
          <a:solidFill>
            <a:srgbClr val="FDFAF7">
              <a:alpha val="85000"/>
            </a:srgbClr>
          </a:solidFill>
          <a:ln/>
        </p:spPr>
      </p:sp>
      <p:sp>
        <p:nvSpPr>
          <p:cNvPr id="4" name="Text 1"/>
          <p:cNvSpPr/>
          <p:nvPr/>
        </p:nvSpPr>
        <p:spPr>
          <a:xfrm>
            <a:off x="456486" y="358616"/>
            <a:ext cx="13717429" cy="896779"/>
          </a:xfrm>
          <a:prstGeom prst="rect">
            <a:avLst/>
          </a:prstGeom>
          <a:noFill/>
          <a:ln/>
        </p:spPr>
        <p:txBody>
          <a:bodyPr wrap="square" lIns="0" tIns="0" rIns="0" bIns="0" rtlCol="0" anchor="t"/>
          <a:lstStyle/>
          <a:p>
            <a:pPr rtl="1" algn="r" indent="0" marL="0">
              <a:lnSpc>
                <a:spcPts val="3500"/>
              </a:lnSpc>
              <a:buNone/>
            </a:pPr>
            <a:r>
              <a:rPr lang="en-US" sz="2800" b="1" dirty="0">
                <a:solidFill>
                  <a:srgbClr val="F95F88"/>
                </a:solidFill>
                <a:latin typeface="Petrona Bold" pitchFamily="34" charset="0"/>
                <a:ea typeface="Petrona Bold" pitchFamily="34" charset="-122"/>
                <a:cs typeface="Petrona Bold" pitchFamily="34" charset="-120"/>
              </a:rPr>
              <a:t>"المهندسون البريطانيون اخترعوا الدبابة</a:t>
            </a:r>
            <a:pPr rtl="1" algn="r" indent="0" marL="0">
              <a:lnSpc>
                <a:spcPts val="3500"/>
              </a:lnSpc>
              <a:buNone/>
            </a:pPr>
            <a:r>
              <a:rPr lang="en-US" sz="2800" b="1" dirty="0">
                <a:solidFill>
                  <a:srgbClr val="F95F88"/>
                </a:solidFill>
                <a:latin typeface="Petrona Bold" pitchFamily="34" charset="0"/>
                <a:ea typeface="Petrona Bold" pitchFamily="34" charset="-122"/>
                <a:cs typeface="Petrona Bold" pitchFamily="34" charset="-120"/>
              </a:rPr>
              <a:t> </a:t>
            </a:r>
            <a:pPr rtl="1" algn="r" indent="0" marL="0">
              <a:lnSpc>
                <a:spcPts val="3500"/>
              </a:lnSpc>
              <a:buNone/>
            </a:pPr>
            <a:r>
              <a:rPr lang="en-US" sz="2800" b="1" dirty="0">
                <a:solidFill>
                  <a:srgbClr val="F95F88"/>
                </a:solidFill>
                <a:latin typeface="Petrona Bold" pitchFamily="34" charset="0"/>
                <a:ea typeface="Petrona Bold" pitchFamily="34" charset="-122"/>
                <a:cs typeface="Petrona Bold" pitchFamily="34" charset="-120"/>
              </a:rPr>
              <a:t>الاستراتيجيون العسكريون الألمان اخترعوا الحرب الخاطفة (blitzkrieg)"</a:t>
            </a:r>
            <a:pPr rtl="1" algn="r" indent="0" marL="0">
              <a:lnSpc>
                <a:spcPts val="3500"/>
              </a:lnSpc>
              <a:buNone/>
            </a:pPr>
            <a:r>
              <a:rPr lang="en-US" sz="2800" b="1" dirty="0">
                <a:solidFill>
                  <a:srgbClr val="F95F88"/>
                </a:solidFill>
                <a:latin typeface="Petrona Bold" pitchFamily="34" charset="0"/>
                <a:ea typeface="Petrona Bold" pitchFamily="34" charset="-122"/>
                <a:cs typeface="Petrona Bold" pitchFamily="34" charset="-120"/>
              </a:rPr>
              <a:t> </a:t>
            </a:r>
            <a:endParaRPr lang="en-US" sz="2800" dirty="0"/>
          </a:p>
        </p:txBody>
      </p:sp>
      <p:pic>
        <p:nvPicPr>
          <p:cNvPr id="5" name="Image 1" descr="preencoded.png">    </p:cNvPr>
          <p:cNvPicPr>
            <a:picLocks noChangeAspect="1"/>
          </p:cNvPicPr>
          <p:nvPr/>
        </p:nvPicPr>
        <p:blipFill>
          <a:blip r:embed="rId2"/>
          <a:stretch>
            <a:fillRect/>
          </a:stretch>
        </p:blipFill>
        <p:spPr>
          <a:xfrm>
            <a:off x="3478649" y="1451015"/>
            <a:ext cx="10695265" cy="5999678"/>
          </a:xfrm>
          <a:prstGeom prst="rect">
            <a:avLst/>
          </a:prstGeom>
        </p:spPr>
      </p:pic>
      <p:sp>
        <p:nvSpPr>
          <p:cNvPr id="6" name="Text 2"/>
          <p:cNvSpPr/>
          <p:nvPr/>
        </p:nvSpPr>
        <p:spPr>
          <a:xfrm>
            <a:off x="6321623" y="7646313"/>
            <a:ext cx="7852291" cy="448389"/>
          </a:xfrm>
          <a:prstGeom prst="rect">
            <a:avLst/>
          </a:prstGeom>
          <a:noFill/>
          <a:ln/>
        </p:spPr>
        <p:txBody>
          <a:bodyPr wrap="none" lIns="0" tIns="0" rIns="0" bIns="0" rtlCol="0" anchor="t"/>
          <a:lstStyle/>
          <a:p>
            <a:pPr rtl="1" algn="r" indent="0" marL="0">
              <a:lnSpc>
                <a:spcPts val="3500"/>
              </a:lnSpc>
              <a:buNone/>
            </a:pPr>
            <a:r>
              <a:rPr lang="en-US" sz="2800" b="1" dirty="0">
                <a:solidFill>
                  <a:srgbClr val="F95F88"/>
                </a:solidFill>
                <a:latin typeface="Petrona Bold" pitchFamily="34" charset="0"/>
                <a:ea typeface="Petrona Bold" pitchFamily="34" charset="-122"/>
                <a:cs typeface="Petrona Bold" pitchFamily="34" charset="-120"/>
              </a:rPr>
              <a:t>السيناريو والعلاقة هما محوران، لكل شخص مجاله الخاص</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9168170" y="484465"/>
            <a:ext cx="4845606" cy="605671"/>
          </a:xfrm>
          <a:prstGeom prst="rect">
            <a:avLst/>
          </a:prstGeom>
          <a:noFill/>
          <a:ln/>
        </p:spPr>
        <p:txBody>
          <a:bodyPr wrap="none" lIns="0" tIns="0" rIns="0" bIns="0" rtlCol="0" anchor="t"/>
          <a:lstStyle/>
          <a:p>
            <a:pPr rtl="1" algn="r" indent="0" marL="0">
              <a:lnSpc>
                <a:spcPts val="4750"/>
              </a:lnSpc>
              <a:buNone/>
            </a:pPr>
            <a:r>
              <a:rPr lang="en-US" sz="3800" b="1" dirty="0">
                <a:solidFill>
                  <a:srgbClr val="F95F88"/>
                </a:solidFill>
                <a:latin typeface="Petrona Bold" pitchFamily="34" charset="0"/>
                <a:ea typeface="Petrona Bold" pitchFamily="34" charset="-122"/>
                <a:cs typeface="Petrona Bold" pitchFamily="34" charset="-120"/>
              </a:rPr>
              <a:t>جهز أدواتك</a:t>
            </a:r>
            <a:endParaRPr lang="en-US" sz="3800" dirty="0"/>
          </a:p>
        </p:txBody>
      </p:sp>
      <p:pic>
        <p:nvPicPr>
          <p:cNvPr id="5" name="Image 1" descr="preencoded.png">    </p:cNvPr>
          <p:cNvPicPr>
            <a:picLocks noChangeAspect="1"/>
          </p:cNvPicPr>
          <p:nvPr/>
        </p:nvPicPr>
        <p:blipFill>
          <a:blip r:embed="rId2"/>
          <a:stretch>
            <a:fillRect/>
          </a:stretch>
        </p:blipFill>
        <p:spPr>
          <a:xfrm>
            <a:off x="616625" y="1354336"/>
            <a:ext cx="13397151" cy="75154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5990511" y="436840"/>
            <a:ext cx="8085296" cy="544711"/>
          </a:xfrm>
          <a:prstGeom prst="rect">
            <a:avLst/>
          </a:prstGeom>
          <a:noFill/>
          <a:ln/>
        </p:spPr>
        <p:txBody>
          <a:bodyPr wrap="none" lIns="0" tIns="0" rIns="0" bIns="0" rtlCol="0" anchor="t"/>
          <a:lstStyle/>
          <a:p>
            <a:pPr rtl="1" algn="r" indent="0" marL="0">
              <a:lnSpc>
                <a:spcPts val="4250"/>
              </a:lnSpc>
              <a:buNone/>
            </a:pPr>
            <a:r>
              <a:rPr lang="en-US" sz="3400" b="1" dirty="0">
                <a:solidFill>
                  <a:srgbClr val="F95F88"/>
                </a:solidFill>
                <a:latin typeface="Petrona Bold" pitchFamily="34" charset="0"/>
                <a:ea typeface="Petrona Bold" pitchFamily="34" charset="-122"/>
                <a:cs typeface="Petrona Bold" pitchFamily="34" charset="-120"/>
              </a:rPr>
              <a:t>أدوات كثيرة جداً، كيف تختار؟ أيها يستحق الدفع؟</a:t>
            </a:r>
            <a:endParaRPr lang="en-US" sz="3400" dirty="0"/>
          </a:p>
        </p:txBody>
      </p:sp>
      <p:pic>
        <p:nvPicPr>
          <p:cNvPr id="5" name="Image 1" descr="preencoded.png">    </p:cNvPr>
          <p:cNvPicPr>
            <a:picLocks noChangeAspect="1"/>
          </p:cNvPicPr>
          <p:nvPr/>
        </p:nvPicPr>
        <p:blipFill>
          <a:blip r:embed="rId2"/>
          <a:stretch>
            <a:fillRect/>
          </a:stretch>
        </p:blipFill>
        <p:spPr>
          <a:xfrm>
            <a:off x="4489252" y="1219200"/>
            <a:ext cx="5652016" cy="5524143"/>
          </a:xfrm>
          <a:prstGeom prst="rect">
            <a:avLst/>
          </a:prstGeom>
        </p:spPr>
      </p:pic>
      <p:sp>
        <p:nvSpPr>
          <p:cNvPr id="6" name="Text 2"/>
          <p:cNvSpPr/>
          <p:nvPr/>
        </p:nvSpPr>
        <p:spPr>
          <a:xfrm>
            <a:off x="554593" y="6921579"/>
            <a:ext cx="13521214" cy="253484"/>
          </a:xfrm>
          <a:prstGeom prst="rect">
            <a:avLst/>
          </a:prstGeom>
          <a:noFill/>
          <a:ln/>
        </p:spPr>
        <p:txBody>
          <a:bodyPr wrap="none" lIns="0" tIns="0" rIns="0" bIns="0" rtlCol="0" anchor="t"/>
          <a:lstStyle/>
          <a:p>
            <a:pPr rtl="1" algn="r" marL="342900" indent="-342900">
              <a:lnSpc>
                <a:spcPts val="1950"/>
              </a:lnSpc>
              <a:buSzPct val="100000"/>
              <a:buChar char="•"/>
            </a:pPr>
            <a:r>
              <a:rPr lang="en-US" sz="1200" dirty="0">
                <a:solidFill>
                  <a:srgbClr val="272525"/>
                </a:solidFill>
                <a:latin typeface="Inter" pitchFamily="34" charset="0"/>
                <a:ea typeface="Inter" pitchFamily="34" charset="-122"/>
                <a:cs typeface="Inter" pitchFamily="34" charset="-120"/>
              </a:rPr>
              <a:t>بالنسبة للعمل المعرفي، يمكن أن يُحدث فرق صغير تأثيراً كبيراً.</a:t>
            </a:r>
            <a:endParaRPr lang="en-US" sz="1200" dirty="0"/>
          </a:p>
        </p:txBody>
      </p:sp>
      <p:sp>
        <p:nvSpPr>
          <p:cNvPr id="7" name="Text 3"/>
          <p:cNvSpPr/>
          <p:nvPr/>
        </p:nvSpPr>
        <p:spPr>
          <a:xfrm>
            <a:off x="554593" y="7230428"/>
            <a:ext cx="13521214" cy="253484"/>
          </a:xfrm>
          <a:prstGeom prst="rect">
            <a:avLst/>
          </a:prstGeom>
          <a:noFill/>
          <a:ln/>
        </p:spPr>
        <p:txBody>
          <a:bodyPr wrap="none" lIns="0" tIns="0" rIns="0" bIns="0" rtlCol="0" anchor="t"/>
          <a:lstStyle/>
          <a:p>
            <a:pPr rtl="1" algn="r" marL="342900" indent="-342900">
              <a:lnSpc>
                <a:spcPts val="1950"/>
              </a:lnSpc>
              <a:buSzPct val="100000"/>
              <a:buChar char="•"/>
            </a:pPr>
            <a:r>
              <a:rPr lang="en-US" sz="1200" dirty="0">
                <a:solidFill>
                  <a:srgbClr val="272525"/>
                </a:solidFill>
                <a:latin typeface="Inter" pitchFamily="34" charset="0"/>
                <a:ea typeface="Inter" pitchFamily="34" charset="-122"/>
                <a:cs typeface="Inter" pitchFamily="34" charset="-120"/>
              </a:rPr>
              <a:t>تحسين بنسبة 80-85% هو استثمار، وليس مجرد شراء.</a:t>
            </a:r>
            <a:endParaRPr lang="en-US" sz="1200" dirty="0"/>
          </a:p>
        </p:txBody>
      </p:sp>
      <p:sp>
        <p:nvSpPr>
          <p:cNvPr id="8" name="Text 4"/>
          <p:cNvSpPr/>
          <p:nvPr/>
        </p:nvSpPr>
        <p:spPr>
          <a:xfrm>
            <a:off x="554593" y="7539276"/>
            <a:ext cx="13521214" cy="253484"/>
          </a:xfrm>
          <a:prstGeom prst="rect">
            <a:avLst/>
          </a:prstGeom>
          <a:noFill/>
          <a:ln/>
        </p:spPr>
        <p:txBody>
          <a:bodyPr wrap="none" lIns="0" tIns="0" rIns="0" bIns="0" rtlCol="0" anchor="t"/>
          <a:lstStyle/>
          <a:p>
            <a:pPr rtl="1" algn="r" marL="342900" indent="-342900">
              <a:lnSpc>
                <a:spcPts val="1950"/>
              </a:lnSpc>
              <a:buSzPct val="100000"/>
              <a:buChar char="•"/>
            </a:pPr>
            <a:r>
              <a:rPr lang="en-US" sz="1200" dirty="0">
                <a:solidFill>
                  <a:srgbClr val="272525"/>
                </a:solidFill>
                <a:latin typeface="Inter" pitchFamily="34" charset="0"/>
                <a:ea typeface="Inter" pitchFamily="34" charset="-122"/>
                <a:cs typeface="Inter" pitchFamily="34" charset="-120"/>
              </a:rPr>
              <a:t>فهم حدود قدرات الذكاء الاصطناعي يحدد حكمنا وخيالنا.عند تصميم التكتيكات، يجب على الجنرال أن يفكر "ما هي الأسلحة الأكثر تقدماً القابلة للنشر؟"</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676686"/>
          </a:xfrm>
          <a:prstGeom prst="rect">
            <a:avLst/>
          </a:prstGeom>
        </p:spPr>
      </p:pic>
      <p:sp>
        <p:nvSpPr>
          <p:cNvPr id="3" name="Shape 0"/>
          <p:cNvSpPr/>
          <p:nvPr/>
        </p:nvSpPr>
        <p:spPr>
          <a:xfrm>
            <a:off x="0" y="0"/>
            <a:ext cx="14630400" cy="9676686"/>
          </a:xfrm>
          <a:prstGeom prst="rect">
            <a:avLst/>
          </a:prstGeom>
          <a:solidFill>
            <a:srgbClr val="FDFAF7">
              <a:alpha val="85000"/>
            </a:srgbClr>
          </a:solidFill>
          <a:ln/>
        </p:spPr>
      </p:sp>
      <p:sp>
        <p:nvSpPr>
          <p:cNvPr id="4" name="Text 1"/>
          <p:cNvSpPr/>
          <p:nvPr/>
        </p:nvSpPr>
        <p:spPr>
          <a:xfrm>
            <a:off x="6216848" y="400764"/>
            <a:ext cx="7903369" cy="501015"/>
          </a:xfrm>
          <a:prstGeom prst="rect">
            <a:avLst/>
          </a:prstGeom>
          <a:noFill/>
          <a:ln/>
        </p:spPr>
        <p:txBody>
          <a:bodyPr wrap="none" lIns="0" tIns="0" rIns="0" bIns="0" rtlCol="0" anchor="t"/>
          <a:lstStyle/>
          <a:p>
            <a:pPr rtl="1" algn="r" indent="0" marL="0">
              <a:lnSpc>
                <a:spcPts val="3900"/>
              </a:lnSpc>
              <a:buNone/>
            </a:pPr>
            <a:r>
              <a:rPr lang="en-US" sz="3150" b="1" dirty="0">
                <a:solidFill>
                  <a:srgbClr val="F95F88"/>
                </a:solidFill>
                <a:latin typeface="Petrona Bold" pitchFamily="34" charset="0"/>
                <a:ea typeface="Petrona Bold" pitchFamily="34" charset="-122"/>
                <a:cs typeface="Petrona Bold" pitchFamily="34" charset="-120"/>
              </a:rPr>
              <a:t>أبرز 4+2 رواد عالميين في الذكاء الاصطناعي الحواري</a:t>
            </a:r>
            <a:endParaRPr lang="en-US" sz="3150" dirty="0"/>
          </a:p>
        </p:txBody>
      </p:sp>
      <p:pic>
        <p:nvPicPr>
          <p:cNvPr id="5" name="Image 1" descr="preencoded.png">    </p:cNvPr>
          <p:cNvPicPr>
            <a:picLocks noChangeAspect="1"/>
          </p:cNvPicPr>
          <p:nvPr/>
        </p:nvPicPr>
        <p:blipFill>
          <a:blip r:embed="rId2"/>
          <a:stretch>
            <a:fillRect/>
          </a:stretch>
        </p:blipFill>
        <p:spPr>
          <a:xfrm>
            <a:off x="1128355" y="1120378"/>
            <a:ext cx="3178850" cy="3178850"/>
          </a:xfrm>
          <a:prstGeom prst="rect">
            <a:avLst/>
          </a:prstGeom>
        </p:spPr>
      </p:pic>
      <p:sp>
        <p:nvSpPr>
          <p:cNvPr id="6" name="Text 2"/>
          <p:cNvSpPr/>
          <p:nvPr/>
        </p:nvSpPr>
        <p:spPr>
          <a:xfrm>
            <a:off x="1715572" y="4481393"/>
            <a:ext cx="2004298" cy="250388"/>
          </a:xfrm>
          <a:prstGeom prst="rect">
            <a:avLst/>
          </a:prstGeom>
          <a:noFill/>
          <a:ln/>
        </p:spPr>
        <p:txBody>
          <a:bodyPr wrap="none" lIns="0" tIns="0" rIns="0" bIns="0" rtlCol="0" anchor="t"/>
          <a:lstStyle/>
          <a:p>
            <a:pPr algn="ctr" indent="0" marL="0">
              <a:lnSpc>
                <a:spcPts val="1950"/>
              </a:lnSpc>
              <a:buNone/>
            </a:pPr>
            <a:r>
              <a:rPr lang="en-US" sz="1550" b="1" dirty="0">
                <a:solidFill>
                  <a:srgbClr val="272525"/>
                </a:solidFill>
                <a:latin typeface="Petrona Bold" pitchFamily="34" charset="0"/>
                <a:ea typeface="Petrona Bold" pitchFamily="34" charset="-122"/>
                <a:cs typeface="Petrona Bold" pitchFamily="34" charset="-120"/>
              </a:rPr>
              <a:t>Claude 3.7 Sonnet</a:t>
            </a:r>
            <a:endParaRPr lang="en-US" sz="1550" dirty="0"/>
          </a:p>
        </p:txBody>
      </p:sp>
      <p:sp>
        <p:nvSpPr>
          <p:cNvPr id="7" name="Text 3"/>
          <p:cNvSpPr/>
          <p:nvPr/>
        </p:nvSpPr>
        <p:spPr>
          <a:xfrm>
            <a:off x="510183" y="4819174"/>
            <a:ext cx="4415195" cy="233124"/>
          </a:xfrm>
          <a:prstGeom prst="rect">
            <a:avLst/>
          </a:prstGeom>
          <a:noFill/>
          <a:ln/>
        </p:spPr>
        <p:txBody>
          <a:bodyPr wrap="none" lIns="0" tIns="0" rIns="0" bIns="0" rtlCol="0" anchor="t"/>
          <a:lstStyle/>
          <a:p>
            <a:pPr rtl="1" algn="ctr" indent="0" marL="0">
              <a:lnSpc>
                <a:spcPts val="1800"/>
              </a:lnSpc>
              <a:buNone/>
            </a:pPr>
            <a:r>
              <a:rPr lang="en-US" sz="1100" dirty="0">
                <a:solidFill>
                  <a:srgbClr val="272525"/>
                </a:solidFill>
                <a:latin typeface="Inter" pitchFamily="34" charset="0"/>
                <a:ea typeface="Inter" pitchFamily="34" charset="-122"/>
                <a:cs typeface="Inter" pitchFamily="34" charset="-120"/>
              </a:rPr>
              <a:t>البطل الشامل، لا يُهزم إلا على الويب</a:t>
            </a:r>
            <a:endParaRPr lang="en-US" sz="1100" dirty="0"/>
          </a:p>
        </p:txBody>
      </p:sp>
      <p:pic>
        <p:nvPicPr>
          <p:cNvPr id="8" name="Image 2" descr="preencoded.png">    </p:cNvPr>
          <p:cNvPicPr>
            <a:picLocks noChangeAspect="1"/>
          </p:cNvPicPr>
          <p:nvPr/>
        </p:nvPicPr>
        <p:blipFill>
          <a:blip r:embed="rId3"/>
          <a:stretch>
            <a:fillRect/>
          </a:stretch>
        </p:blipFill>
        <p:spPr>
          <a:xfrm>
            <a:off x="5725716" y="1120378"/>
            <a:ext cx="3178850" cy="3178850"/>
          </a:xfrm>
          <a:prstGeom prst="rect">
            <a:avLst/>
          </a:prstGeom>
        </p:spPr>
      </p:pic>
      <p:sp>
        <p:nvSpPr>
          <p:cNvPr id="9" name="Text 4"/>
          <p:cNvSpPr/>
          <p:nvPr/>
        </p:nvSpPr>
        <p:spPr>
          <a:xfrm>
            <a:off x="6312932" y="4481393"/>
            <a:ext cx="2004298" cy="250388"/>
          </a:xfrm>
          <a:prstGeom prst="rect">
            <a:avLst/>
          </a:prstGeom>
          <a:noFill/>
          <a:ln/>
        </p:spPr>
        <p:txBody>
          <a:bodyPr wrap="none" lIns="0" tIns="0" rIns="0" bIns="0" rtlCol="0" anchor="t"/>
          <a:lstStyle/>
          <a:p>
            <a:pPr algn="ctr" indent="0" marL="0">
              <a:lnSpc>
                <a:spcPts val="1950"/>
              </a:lnSpc>
              <a:buNone/>
            </a:pPr>
            <a:r>
              <a:rPr lang="en-US" sz="1550" b="1" dirty="0">
                <a:solidFill>
                  <a:srgbClr val="272525"/>
                </a:solidFill>
                <a:latin typeface="Petrona Bold" pitchFamily="34" charset="0"/>
                <a:ea typeface="Petrona Bold" pitchFamily="34" charset="-122"/>
                <a:cs typeface="Petrona Bold" pitchFamily="34" charset="-120"/>
              </a:rPr>
              <a:t>ChatGPT Series</a:t>
            </a:r>
            <a:endParaRPr lang="en-US" sz="1550" dirty="0"/>
          </a:p>
        </p:txBody>
      </p:sp>
      <p:sp>
        <p:nvSpPr>
          <p:cNvPr id="10" name="Text 5"/>
          <p:cNvSpPr/>
          <p:nvPr/>
        </p:nvSpPr>
        <p:spPr>
          <a:xfrm>
            <a:off x="5107543" y="4819174"/>
            <a:ext cx="4415195" cy="233124"/>
          </a:xfrm>
          <a:prstGeom prst="rect">
            <a:avLst/>
          </a:prstGeom>
          <a:noFill/>
          <a:ln/>
        </p:spPr>
        <p:txBody>
          <a:bodyPr wrap="none" lIns="0" tIns="0" rIns="0" bIns="0" rtlCol="0" anchor="t"/>
          <a:lstStyle/>
          <a:p>
            <a:pPr rtl="1" algn="ctr" indent="0" marL="0">
              <a:lnSpc>
                <a:spcPts val="1800"/>
              </a:lnSpc>
              <a:buNone/>
            </a:pPr>
            <a:r>
              <a:rPr lang="en-US" sz="1100" dirty="0">
                <a:solidFill>
                  <a:srgbClr val="272525"/>
                </a:solidFill>
                <a:latin typeface="Inter" pitchFamily="34" charset="0"/>
                <a:ea typeface="Inter" pitchFamily="34" charset="-122"/>
                <a:cs typeface="Inter" pitchFamily="34" charset="-120"/>
              </a:rPr>
              <a:t>وظائف شاملة، بحث معمق</a:t>
            </a:r>
            <a:endParaRPr lang="en-US" sz="1100" dirty="0"/>
          </a:p>
        </p:txBody>
      </p:sp>
      <p:pic>
        <p:nvPicPr>
          <p:cNvPr id="11" name="Image 3" descr="preencoded.png">    </p:cNvPr>
          <p:cNvPicPr>
            <a:picLocks noChangeAspect="1"/>
          </p:cNvPicPr>
          <p:nvPr/>
        </p:nvPicPr>
        <p:blipFill>
          <a:blip r:embed="rId4"/>
          <a:stretch>
            <a:fillRect/>
          </a:stretch>
        </p:blipFill>
        <p:spPr>
          <a:xfrm>
            <a:off x="10323076" y="1120378"/>
            <a:ext cx="3178969" cy="3178969"/>
          </a:xfrm>
          <a:prstGeom prst="rect">
            <a:avLst/>
          </a:prstGeom>
        </p:spPr>
      </p:pic>
      <p:sp>
        <p:nvSpPr>
          <p:cNvPr id="12" name="Text 6"/>
          <p:cNvSpPr/>
          <p:nvPr/>
        </p:nvSpPr>
        <p:spPr>
          <a:xfrm>
            <a:off x="10910411" y="4481513"/>
            <a:ext cx="2004298" cy="250388"/>
          </a:xfrm>
          <a:prstGeom prst="rect">
            <a:avLst/>
          </a:prstGeom>
          <a:noFill/>
          <a:ln/>
        </p:spPr>
        <p:txBody>
          <a:bodyPr wrap="none" lIns="0" tIns="0" rIns="0" bIns="0" rtlCol="0" anchor="t"/>
          <a:lstStyle/>
          <a:p>
            <a:pPr algn="ctr" indent="0" marL="0">
              <a:lnSpc>
                <a:spcPts val="1950"/>
              </a:lnSpc>
              <a:buNone/>
            </a:pPr>
            <a:r>
              <a:rPr lang="en-US" sz="1550" b="1" dirty="0">
                <a:solidFill>
                  <a:srgbClr val="272525"/>
                </a:solidFill>
                <a:latin typeface="Petrona Bold" pitchFamily="34" charset="0"/>
                <a:ea typeface="Petrona Bold" pitchFamily="34" charset="-122"/>
                <a:cs typeface="Petrona Bold" pitchFamily="34" charset="-120"/>
              </a:rPr>
              <a:t>Grok 3</a:t>
            </a:r>
            <a:endParaRPr lang="en-US" sz="1550" dirty="0"/>
          </a:p>
        </p:txBody>
      </p:sp>
      <p:sp>
        <p:nvSpPr>
          <p:cNvPr id="13" name="Text 7"/>
          <p:cNvSpPr/>
          <p:nvPr/>
        </p:nvSpPr>
        <p:spPr>
          <a:xfrm>
            <a:off x="9704903" y="4819293"/>
            <a:ext cx="4415314" cy="233124"/>
          </a:xfrm>
          <a:prstGeom prst="rect">
            <a:avLst/>
          </a:prstGeom>
          <a:noFill/>
          <a:ln/>
        </p:spPr>
        <p:txBody>
          <a:bodyPr wrap="none" lIns="0" tIns="0" rIns="0" bIns="0" rtlCol="0" anchor="t"/>
          <a:lstStyle/>
          <a:p>
            <a:pPr rtl="1" algn="ctr" indent="0" marL="0">
              <a:lnSpc>
                <a:spcPts val="1800"/>
              </a:lnSpc>
              <a:buNone/>
            </a:pPr>
            <a:r>
              <a:rPr lang="en-US" sz="1100" dirty="0">
                <a:solidFill>
                  <a:srgbClr val="272525"/>
                </a:solidFill>
                <a:latin typeface="Inter" pitchFamily="34" charset="0"/>
                <a:ea typeface="Inter" pitchFamily="34" charset="-122"/>
                <a:cs typeface="Inter" pitchFamily="34" charset="-120"/>
              </a:rPr>
              <a:t>مجاني، سريع، بحث معمق</a:t>
            </a:r>
            <a:endParaRPr lang="en-US" sz="1100" dirty="0"/>
          </a:p>
        </p:txBody>
      </p:sp>
      <p:pic>
        <p:nvPicPr>
          <p:cNvPr id="14" name="Image 4" descr="preencoded.png">    </p:cNvPr>
          <p:cNvPicPr>
            <a:picLocks noChangeAspect="1"/>
          </p:cNvPicPr>
          <p:nvPr/>
        </p:nvPicPr>
        <p:blipFill>
          <a:blip r:embed="rId5"/>
          <a:stretch>
            <a:fillRect/>
          </a:stretch>
        </p:blipFill>
        <p:spPr>
          <a:xfrm>
            <a:off x="1128355" y="5343882"/>
            <a:ext cx="3178850" cy="3178850"/>
          </a:xfrm>
          <a:prstGeom prst="rect">
            <a:avLst/>
          </a:prstGeom>
        </p:spPr>
      </p:pic>
      <p:sp>
        <p:nvSpPr>
          <p:cNvPr id="15" name="Text 8"/>
          <p:cNvSpPr/>
          <p:nvPr/>
        </p:nvSpPr>
        <p:spPr>
          <a:xfrm>
            <a:off x="1715572" y="8704898"/>
            <a:ext cx="2004298" cy="250388"/>
          </a:xfrm>
          <a:prstGeom prst="rect">
            <a:avLst/>
          </a:prstGeom>
          <a:noFill/>
          <a:ln/>
        </p:spPr>
        <p:txBody>
          <a:bodyPr wrap="none" lIns="0" tIns="0" rIns="0" bIns="0" rtlCol="0" anchor="t"/>
          <a:lstStyle/>
          <a:p>
            <a:pPr algn="ctr" indent="0" marL="0">
              <a:lnSpc>
                <a:spcPts val="1950"/>
              </a:lnSpc>
              <a:buNone/>
            </a:pPr>
            <a:r>
              <a:rPr lang="en-US" sz="1550" b="1" dirty="0">
                <a:solidFill>
                  <a:srgbClr val="272525"/>
                </a:solidFill>
                <a:latin typeface="Petrona Bold" pitchFamily="34" charset="0"/>
                <a:ea typeface="Petrona Bold" pitchFamily="34" charset="-122"/>
                <a:cs typeface="Petrona Bold" pitchFamily="34" charset="-120"/>
              </a:rPr>
              <a:t>Gemini 2.5</a:t>
            </a:r>
            <a:endParaRPr lang="en-US" sz="1550" dirty="0"/>
          </a:p>
        </p:txBody>
      </p:sp>
      <p:sp>
        <p:nvSpPr>
          <p:cNvPr id="16" name="Text 9"/>
          <p:cNvSpPr/>
          <p:nvPr/>
        </p:nvSpPr>
        <p:spPr>
          <a:xfrm>
            <a:off x="510183" y="9042678"/>
            <a:ext cx="4415195" cy="233124"/>
          </a:xfrm>
          <a:prstGeom prst="rect">
            <a:avLst/>
          </a:prstGeom>
          <a:noFill/>
          <a:ln/>
        </p:spPr>
        <p:txBody>
          <a:bodyPr wrap="none" lIns="0" tIns="0" rIns="0" bIns="0" rtlCol="0" anchor="t"/>
          <a:lstStyle/>
          <a:p>
            <a:pPr rtl="1" algn="ctr" indent="0" marL="0">
              <a:lnSpc>
                <a:spcPts val="1800"/>
              </a:lnSpc>
              <a:buNone/>
            </a:pPr>
            <a:r>
              <a:rPr lang="en-US" sz="1100" dirty="0">
                <a:solidFill>
                  <a:srgbClr val="272525"/>
                </a:solidFill>
                <a:latin typeface="Inter" pitchFamily="34" charset="0"/>
                <a:ea typeface="Inter" pitchFamily="34" charset="-122"/>
                <a:cs typeface="Inter" pitchFamily="34" charset="-120"/>
              </a:rPr>
              <a:t>أفضل قدرة استيعاب، أكبر قدرة استيعاب (للبيانات)</a:t>
            </a:r>
            <a:endParaRPr lang="en-US" sz="1100" dirty="0"/>
          </a:p>
        </p:txBody>
      </p:sp>
      <p:pic>
        <p:nvPicPr>
          <p:cNvPr id="17" name="Image 5" descr="preencoded.png">    </p:cNvPr>
          <p:cNvPicPr>
            <a:picLocks noChangeAspect="1"/>
          </p:cNvPicPr>
          <p:nvPr/>
        </p:nvPicPr>
        <p:blipFill>
          <a:blip r:embed="rId6"/>
          <a:stretch>
            <a:fillRect/>
          </a:stretch>
        </p:blipFill>
        <p:spPr>
          <a:xfrm>
            <a:off x="5725716" y="5343882"/>
            <a:ext cx="3178850" cy="3178850"/>
          </a:xfrm>
          <a:prstGeom prst="rect">
            <a:avLst/>
          </a:prstGeom>
        </p:spPr>
      </p:pic>
      <p:sp>
        <p:nvSpPr>
          <p:cNvPr id="18" name="Text 10"/>
          <p:cNvSpPr/>
          <p:nvPr/>
        </p:nvSpPr>
        <p:spPr>
          <a:xfrm>
            <a:off x="6312932" y="8704898"/>
            <a:ext cx="2004298" cy="250388"/>
          </a:xfrm>
          <a:prstGeom prst="rect">
            <a:avLst/>
          </a:prstGeom>
          <a:noFill/>
          <a:ln/>
        </p:spPr>
        <p:txBody>
          <a:bodyPr wrap="none" lIns="0" tIns="0" rIns="0" bIns="0" rtlCol="0" anchor="t"/>
          <a:lstStyle/>
          <a:p>
            <a:pPr algn="ctr" indent="0" marL="0">
              <a:lnSpc>
                <a:spcPts val="1950"/>
              </a:lnSpc>
              <a:buNone/>
            </a:pPr>
            <a:r>
              <a:rPr lang="en-US" sz="1550" b="1" dirty="0">
                <a:solidFill>
                  <a:srgbClr val="272525"/>
                </a:solidFill>
                <a:latin typeface="Petrona Bold" pitchFamily="34" charset="0"/>
                <a:ea typeface="Petrona Bold" pitchFamily="34" charset="-122"/>
                <a:cs typeface="Petrona Bold" pitchFamily="34" charset="-120"/>
              </a:rPr>
              <a:t>Perplexity</a:t>
            </a:r>
            <a:endParaRPr lang="en-US" sz="1550" dirty="0"/>
          </a:p>
        </p:txBody>
      </p:sp>
      <p:sp>
        <p:nvSpPr>
          <p:cNvPr id="19" name="Text 11"/>
          <p:cNvSpPr/>
          <p:nvPr/>
        </p:nvSpPr>
        <p:spPr>
          <a:xfrm>
            <a:off x="5107543" y="9042678"/>
            <a:ext cx="4415195" cy="233124"/>
          </a:xfrm>
          <a:prstGeom prst="rect">
            <a:avLst/>
          </a:prstGeom>
          <a:noFill/>
          <a:ln/>
        </p:spPr>
        <p:txBody>
          <a:bodyPr wrap="none" lIns="0" tIns="0" rIns="0" bIns="0" rtlCol="0" anchor="t"/>
          <a:lstStyle/>
          <a:p>
            <a:pPr rtl="1" algn="ctr" indent="0" marL="0">
              <a:lnSpc>
                <a:spcPts val="1800"/>
              </a:lnSpc>
              <a:buNone/>
            </a:pPr>
            <a:r>
              <a:rPr lang="en-US" sz="1100" dirty="0">
                <a:solidFill>
                  <a:srgbClr val="272525"/>
                </a:solidFill>
                <a:latin typeface="Inter" pitchFamily="34" charset="0"/>
                <a:ea typeface="Inter" pitchFamily="34" charset="-122"/>
                <a:cs typeface="Inter" pitchFamily="34" charset="-120"/>
              </a:rPr>
              <a:t>البحث الذكي الأكثر احترافية</a:t>
            </a:r>
            <a:endParaRPr lang="en-US" sz="1100" dirty="0"/>
          </a:p>
        </p:txBody>
      </p:sp>
      <p:pic>
        <p:nvPicPr>
          <p:cNvPr id="20" name="Image 6" descr="preencoded.png">    </p:cNvPr>
          <p:cNvPicPr>
            <a:picLocks noChangeAspect="1"/>
          </p:cNvPicPr>
          <p:nvPr/>
        </p:nvPicPr>
        <p:blipFill>
          <a:blip r:embed="rId7"/>
          <a:stretch>
            <a:fillRect/>
          </a:stretch>
        </p:blipFill>
        <p:spPr>
          <a:xfrm>
            <a:off x="10323076" y="5343882"/>
            <a:ext cx="3178969" cy="3178969"/>
          </a:xfrm>
          <a:prstGeom prst="rect">
            <a:avLst/>
          </a:prstGeom>
        </p:spPr>
      </p:pic>
      <p:sp>
        <p:nvSpPr>
          <p:cNvPr id="21" name="Text 12"/>
          <p:cNvSpPr/>
          <p:nvPr/>
        </p:nvSpPr>
        <p:spPr>
          <a:xfrm>
            <a:off x="10910411" y="8705017"/>
            <a:ext cx="2004298" cy="250388"/>
          </a:xfrm>
          <a:prstGeom prst="rect">
            <a:avLst/>
          </a:prstGeom>
          <a:noFill/>
          <a:ln/>
        </p:spPr>
        <p:txBody>
          <a:bodyPr wrap="none" lIns="0" tIns="0" rIns="0" bIns="0" rtlCol="0" anchor="t"/>
          <a:lstStyle/>
          <a:p>
            <a:pPr algn="ctr" indent="0" marL="0">
              <a:lnSpc>
                <a:spcPts val="1950"/>
              </a:lnSpc>
              <a:buNone/>
            </a:pPr>
            <a:r>
              <a:rPr lang="en-US" sz="1550" b="1" dirty="0">
                <a:solidFill>
                  <a:srgbClr val="272525"/>
                </a:solidFill>
                <a:latin typeface="Petrona Bold" pitchFamily="34" charset="0"/>
                <a:ea typeface="Petrona Bold" pitchFamily="34" charset="-122"/>
                <a:cs typeface="Petrona Bold" pitchFamily="34" charset="-120"/>
              </a:rPr>
              <a:t>NotebookLM</a:t>
            </a:r>
            <a:endParaRPr lang="en-US" sz="1550" dirty="0"/>
          </a:p>
        </p:txBody>
      </p:sp>
      <p:sp>
        <p:nvSpPr>
          <p:cNvPr id="22" name="Text 13"/>
          <p:cNvSpPr/>
          <p:nvPr/>
        </p:nvSpPr>
        <p:spPr>
          <a:xfrm>
            <a:off x="9704903" y="9042797"/>
            <a:ext cx="4415314" cy="233124"/>
          </a:xfrm>
          <a:prstGeom prst="rect">
            <a:avLst/>
          </a:prstGeom>
          <a:noFill/>
          <a:ln/>
        </p:spPr>
        <p:txBody>
          <a:bodyPr wrap="none" lIns="0" tIns="0" rIns="0" bIns="0" rtlCol="0" anchor="t"/>
          <a:lstStyle/>
          <a:p>
            <a:pPr rtl="1" algn="ctr" indent="0" marL="0">
              <a:lnSpc>
                <a:spcPts val="1800"/>
              </a:lnSpc>
              <a:buNone/>
            </a:pPr>
            <a:r>
              <a:rPr lang="en-US" sz="1100" dirty="0">
                <a:solidFill>
                  <a:srgbClr val="272525"/>
                </a:solidFill>
                <a:latin typeface="Inter" pitchFamily="34" charset="0"/>
                <a:ea typeface="Inter" pitchFamily="34" charset="-122"/>
                <a:cs typeface="Inter" pitchFamily="34" charset="-120"/>
              </a:rPr>
              <a:t>أفضل قاعدة معرفية شخصية</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88943" y="462082"/>
            <a:ext cx="5353288" cy="577572"/>
          </a:xfrm>
          <a:prstGeom prst="rect">
            <a:avLst/>
          </a:prstGeom>
          <a:noFill/>
          <a:ln/>
        </p:spPr>
        <p:txBody>
          <a:bodyPr wrap="none" lIns="0" tIns="0" rIns="0" bIns="0" rtlCol="0" anchor="t"/>
          <a:lstStyle/>
          <a:p>
            <a:pPr rtl="1" algn="r" indent="0" marL="0">
              <a:lnSpc>
                <a:spcPts val="4500"/>
              </a:lnSpc>
              <a:buNone/>
            </a:pPr>
            <a:r>
              <a:rPr lang="en-US" sz="3600" b="1" dirty="0">
                <a:solidFill>
                  <a:srgbClr val="F95F88"/>
                </a:solidFill>
                <a:latin typeface="Petrona Bold" pitchFamily="34" charset="0"/>
                <a:ea typeface="Petrona Bold" pitchFamily="34" charset="-122"/>
                <a:cs typeface="Petrona Bold" pitchFamily="34" charset="-120"/>
              </a:rPr>
              <a:t>واكب قدرات النماذج المتطورة</a:t>
            </a:r>
            <a:endParaRPr lang="en-US" sz="3600" dirty="0"/>
          </a:p>
        </p:txBody>
      </p:sp>
      <p:pic>
        <p:nvPicPr>
          <p:cNvPr id="3" name="Image 0" descr="preencoded.png">    </p:cNvPr>
          <p:cNvPicPr>
            <a:picLocks noChangeAspect="1"/>
          </p:cNvPicPr>
          <p:nvPr/>
        </p:nvPicPr>
        <p:blipFill>
          <a:blip r:embed="rId1"/>
          <a:stretch>
            <a:fillRect/>
          </a:stretch>
        </p:blipFill>
        <p:spPr>
          <a:xfrm>
            <a:off x="10305931" y="1375648"/>
            <a:ext cx="3736300" cy="2309098"/>
          </a:xfrm>
          <a:prstGeom prst="rect">
            <a:avLst/>
          </a:prstGeom>
        </p:spPr>
      </p:pic>
      <p:sp>
        <p:nvSpPr>
          <p:cNvPr id="4" name="Text 1"/>
          <p:cNvSpPr/>
          <p:nvPr/>
        </p:nvSpPr>
        <p:spPr>
          <a:xfrm>
            <a:off x="11731585" y="3894773"/>
            <a:ext cx="2310646" cy="288846"/>
          </a:xfrm>
          <a:prstGeom prst="rect">
            <a:avLst/>
          </a:prstGeom>
          <a:noFill/>
          <a:ln/>
        </p:spPr>
        <p:txBody>
          <a:bodyPr wrap="none" lIns="0" tIns="0" rIns="0" bIns="0" rtlCol="0" anchor="t"/>
          <a:lstStyle/>
          <a:p>
            <a:pPr rtl="1" algn="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قدرات ترميز SVG</a:t>
            </a:r>
            <a:endParaRPr lang="en-US" sz="1800" dirty="0"/>
          </a:p>
        </p:txBody>
      </p:sp>
      <p:sp>
        <p:nvSpPr>
          <p:cNvPr id="5" name="Text 2"/>
          <p:cNvSpPr/>
          <p:nvPr/>
        </p:nvSpPr>
        <p:spPr>
          <a:xfrm>
            <a:off x="9697641" y="4284345"/>
            <a:ext cx="4344591" cy="268724"/>
          </a:xfrm>
          <a:prstGeom prst="rect">
            <a:avLst/>
          </a:prstGeom>
          <a:noFill/>
          <a:ln/>
        </p:spPr>
        <p:txBody>
          <a:bodyPr wrap="none" lIns="0" tIns="0" rIns="0" bIns="0" rtlCol="0" anchor="t"/>
          <a:lstStyle/>
          <a:p>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قدرة قوية على تحويل الكود إلى عناصر بصرية</a:t>
            </a:r>
            <a:endParaRPr lang="en-US" sz="1300" dirty="0"/>
          </a:p>
        </p:txBody>
      </p:sp>
      <p:sp>
        <p:nvSpPr>
          <p:cNvPr id="6" name="Text 3"/>
          <p:cNvSpPr/>
          <p:nvPr/>
        </p:nvSpPr>
        <p:spPr>
          <a:xfrm>
            <a:off x="9697641" y="4653796"/>
            <a:ext cx="4344591" cy="268724"/>
          </a:xfrm>
          <a:prstGeom prst="rect">
            <a:avLst/>
          </a:prstGeom>
          <a:noFill/>
          <a:ln/>
        </p:spPr>
        <p:txBody>
          <a:bodyPr wrap="none" lIns="0" tIns="0" rIns="0" bIns="0" rtlCol="0" anchor="t"/>
          <a:lstStyle/>
          <a:p>
            <a:pPr algn="r" indent="0" marL="0">
              <a:lnSpc>
                <a:spcPts val="2100"/>
              </a:lnSpc>
              <a:buNone/>
            </a:pPr>
            <a:endParaRPr lang="en-US" sz="1300" dirty="0"/>
          </a:p>
        </p:txBody>
      </p:sp>
      <p:pic>
        <p:nvPicPr>
          <p:cNvPr id="7" name="Image 1" descr="preencoded.png">    </p:cNvPr>
          <p:cNvPicPr>
            <a:picLocks noChangeAspect="1"/>
          </p:cNvPicPr>
          <p:nvPr/>
        </p:nvPicPr>
        <p:blipFill>
          <a:blip r:embed="rId2"/>
          <a:stretch>
            <a:fillRect/>
          </a:stretch>
        </p:blipFill>
        <p:spPr>
          <a:xfrm>
            <a:off x="5751195" y="1375648"/>
            <a:ext cx="3736419" cy="2309217"/>
          </a:xfrm>
          <a:prstGeom prst="rect">
            <a:avLst/>
          </a:prstGeom>
        </p:spPr>
      </p:pic>
      <p:sp>
        <p:nvSpPr>
          <p:cNvPr id="8" name="Text 4"/>
          <p:cNvSpPr/>
          <p:nvPr/>
        </p:nvSpPr>
        <p:spPr>
          <a:xfrm>
            <a:off x="5482947" y="3894892"/>
            <a:ext cx="4004667" cy="288846"/>
          </a:xfrm>
          <a:prstGeom prst="rect">
            <a:avLst/>
          </a:prstGeom>
          <a:noFill/>
          <a:ln/>
        </p:spPr>
        <p:txBody>
          <a:bodyPr wrap="none" lIns="0" tIns="0" rIns="0" bIns="0" rtlCol="0" anchor="t"/>
          <a:lstStyle/>
          <a:p>
            <a:pPr rtl="1" algn="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قدرات ChatGPT في التفكير العميق والبحث</a:t>
            </a:r>
            <a:endParaRPr lang="en-US" sz="1800" dirty="0"/>
          </a:p>
        </p:txBody>
      </p:sp>
      <p:sp>
        <p:nvSpPr>
          <p:cNvPr id="9" name="Text 5"/>
          <p:cNvSpPr/>
          <p:nvPr/>
        </p:nvSpPr>
        <p:spPr>
          <a:xfrm>
            <a:off x="5142905" y="4284464"/>
            <a:ext cx="4344710" cy="268724"/>
          </a:xfrm>
          <a:prstGeom prst="rect">
            <a:avLst/>
          </a:prstGeom>
          <a:noFill/>
          <a:ln/>
        </p:spPr>
        <p:txBody>
          <a:bodyPr wrap="none" lIns="0" tIns="0" rIns="0" bIns="0" rtlCol="0" anchor="t"/>
          <a:lstStyle/>
          <a:p>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حوار مثير للإعجاب وقدرات بحث معمقة</a:t>
            </a:r>
            <a:endParaRPr lang="en-US" sz="1300" dirty="0"/>
          </a:p>
        </p:txBody>
      </p:sp>
      <p:pic>
        <p:nvPicPr>
          <p:cNvPr id="10" name="Image 2" descr="preencoded.png">    </p:cNvPr>
          <p:cNvPicPr>
            <a:picLocks noChangeAspect="1"/>
          </p:cNvPicPr>
          <p:nvPr/>
        </p:nvPicPr>
        <p:blipFill>
          <a:blip r:embed="rId3"/>
          <a:stretch>
            <a:fillRect/>
          </a:stretch>
        </p:blipFill>
        <p:spPr>
          <a:xfrm>
            <a:off x="1196459" y="1375648"/>
            <a:ext cx="3736419" cy="2309217"/>
          </a:xfrm>
          <a:prstGeom prst="rect">
            <a:avLst/>
          </a:prstGeom>
        </p:spPr>
      </p:pic>
      <p:sp>
        <p:nvSpPr>
          <p:cNvPr id="11" name="Text 6"/>
          <p:cNvSpPr/>
          <p:nvPr/>
        </p:nvSpPr>
        <p:spPr>
          <a:xfrm>
            <a:off x="1914049" y="3894892"/>
            <a:ext cx="3018830" cy="288846"/>
          </a:xfrm>
          <a:prstGeom prst="rect">
            <a:avLst/>
          </a:prstGeom>
          <a:noFill/>
          <a:ln/>
        </p:spPr>
        <p:txBody>
          <a:bodyPr wrap="none" lIns="0" tIns="0" rIns="0" bIns="0" rtlCol="0" anchor="t"/>
          <a:lstStyle/>
          <a:p>
            <a:pPr rtl="1" algn="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قدرات Grok 3 في التفكير العميق</a:t>
            </a:r>
            <a:endParaRPr lang="en-US" sz="1800" dirty="0"/>
          </a:p>
        </p:txBody>
      </p:sp>
      <p:sp>
        <p:nvSpPr>
          <p:cNvPr id="12" name="Text 7"/>
          <p:cNvSpPr/>
          <p:nvPr/>
        </p:nvSpPr>
        <p:spPr>
          <a:xfrm>
            <a:off x="588169" y="4284464"/>
            <a:ext cx="4344710" cy="268724"/>
          </a:xfrm>
          <a:prstGeom prst="rect">
            <a:avLst/>
          </a:prstGeom>
          <a:noFill/>
          <a:ln/>
        </p:spPr>
        <p:txBody>
          <a:bodyPr wrap="none" lIns="0" tIns="0" rIns="0" bIns="0" rtlCol="0" anchor="t"/>
          <a:lstStyle/>
          <a:p>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طرق تفكير أكثر ابتكارًا</a:t>
            </a:r>
            <a:endParaRPr lang="en-US" sz="1300" dirty="0"/>
          </a:p>
        </p:txBody>
      </p:sp>
      <p:pic>
        <p:nvPicPr>
          <p:cNvPr id="13" name="Image 3" descr="preencoded.png">    </p:cNvPr>
          <p:cNvPicPr>
            <a:picLocks noChangeAspect="1"/>
          </p:cNvPicPr>
          <p:nvPr/>
        </p:nvPicPr>
        <p:blipFill>
          <a:blip r:embed="rId4"/>
          <a:stretch>
            <a:fillRect/>
          </a:stretch>
        </p:blipFill>
        <p:spPr>
          <a:xfrm>
            <a:off x="10305931" y="5258514"/>
            <a:ext cx="3736300" cy="2309098"/>
          </a:xfrm>
          <a:prstGeom prst="rect">
            <a:avLst/>
          </a:prstGeom>
        </p:spPr>
      </p:pic>
      <p:sp>
        <p:nvSpPr>
          <p:cNvPr id="14" name="Text 8"/>
          <p:cNvSpPr/>
          <p:nvPr/>
        </p:nvSpPr>
        <p:spPr>
          <a:xfrm>
            <a:off x="10679787" y="7777639"/>
            <a:ext cx="3362444" cy="288846"/>
          </a:xfrm>
          <a:prstGeom prst="rect">
            <a:avLst/>
          </a:prstGeom>
          <a:noFill/>
          <a:ln/>
        </p:spPr>
        <p:txBody>
          <a:bodyPr wrap="none" lIns="0" tIns="0" rIns="0" bIns="0" rtlCol="0" anchor="t"/>
          <a:lstStyle/>
          <a:p>
            <a:pPr rtl="1" algn="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قدرات Gemini الشفهية والاستيعابية</a:t>
            </a:r>
            <a:endParaRPr lang="en-US" sz="1800" dirty="0"/>
          </a:p>
        </p:txBody>
      </p:sp>
      <p:sp>
        <p:nvSpPr>
          <p:cNvPr id="15" name="Text 9"/>
          <p:cNvSpPr/>
          <p:nvPr/>
        </p:nvSpPr>
        <p:spPr>
          <a:xfrm>
            <a:off x="9697641" y="8167211"/>
            <a:ext cx="4344591" cy="268724"/>
          </a:xfrm>
          <a:prstGeom prst="rect">
            <a:avLst/>
          </a:prstGeom>
          <a:noFill/>
          <a:ln/>
        </p:spPr>
        <p:txBody>
          <a:bodyPr wrap="none" lIns="0" tIns="0" rIns="0" bIns="0" rtlCol="0" anchor="t"/>
          <a:lstStyle/>
          <a:p>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قدرات قوية في معالجة الكلام والنص والفيديو</a:t>
            </a:r>
            <a:endParaRPr lang="en-US" sz="1300" dirty="0"/>
          </a:p>
        </p:txBody>
      </p:sp>
      <p:pic>
        <p:nvPicPr>
          <p:cNvPr id="16" name="Image 4" descr="preencoded.png">    </p:cNvPr>
          <p:cNvPicPr>
            <a:picLocks noChangeAspect="1"/>
          </p:cNvPicPr>
          <p:nvPr/>
        </p:nvPicPr>
        <p:blipFill>
          <a:blip r:embed="rId5"/>
          <a:stretch>
            <a:fillRect/>
          </a:stretch>
        </p:blipFill>
        <p:spPr>
          <a:xfrm>
            <a:off x="5751195" y="5258514"/>
            <a:ext cx="3736419" cy="2309217"/>
          </a:xfrm>
          <a:prstGeom prst="rect">
            <a:avLst/>
          </a:prstGeom>
        </p:spPr>
      </p:pic>
      <p:sp>
        <p:nvSpPr>
          <p:cNvPr id="17" name="Text 10"/>
          <p:cNvSpPr/>
          <p:nvPr/>
        </p:nvSpPr>
        <p:spPr>
          <a:xfrm>
            <a:off x="6105049" y="7777758"/>
            <a:ext cx="3382566" cy="288846"/>
          </a:xfrm>
          <a:prstGeom prst="rect">
            <a:avLst/>
          </a:prstGeom>
          <a:noFill/>
          <a:ln/>
        </p:spPr>
        <p:txBody>
          <a:bodyPr wrap="none" lIns="0" tIns="0" rIns="0" bIns="0" rtlCol="0" anchor="t"/>
          <a:lstStyle/>
          <a:p>
            <a:pPr rtl="1" algn="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قدرات Perplexity في البحث العميق</a:t>
            </a:r>
            <a:endParaRPr lang="en-US" sz="1800" dirty="0"/>
          </a:p>
        </p:txBody>
      </p:sp>
      <p:sp>
        <p:nvSpPr>
          <p:cNvPr id="18" name="Text 11"/>
          <p:cNvSpPr/>
          <p:nvPr/>
        </p:nvSpPr>
        <p:spPr>
          <a:xfrm>
            <a:off x="5142905" y="8167330"/>
            <a:ext cx="4344710" cy="268724"/>
          </a:xfrm>
          <a:prstGeom prst="rect">
            <a:avLst/>
          </a:prstGeom>
          <a:noFill/>
          <a:ln/>
        </p:spPr>
        <p:txBody>
          <a:bodyPr wrap="none" lIns="0" tIns="0" rIns="0" bIns="0" rtlCol="0" anchor="t"/>
          <a:lstStyle/>
          <a:p>
            <a:pPr rtl="1" algn="r" marL="342900" indent="-342900">
              <a:lnSpc>
                <a:spcPts val="2100"/>
              </a:lnSpc>
              <a:buSzPct val="100000"/>
              <a:buChar char="•"/>
            </a:pPr>
            <a:r>
              <a:rPr lang="en-US" sz="1300" dirty="0">
                <a:solidFill>
                  <a:srgbClr val="272525"/>
                </a:solidFill>
                <a:latin typeface="Inter" pitchFamily="34" charset="0"/>
                <a:ea typeface="Inter" pitchFamily="34" charset="-122"/>
                <a:cs typeface="Inter" pitchFamily="34" charset="-120"/>
              </a:rPr>
              <a:t>تجربة بحث ذكي احترافية</a:t>
            </a:r>
            <a:endParaRPr lang="en-US" sz="1300" dirty="0"/>
          </a:p>
        </p:txBody>
      </p:sp>
      <p:pic>
        <p:nvPicPr>
          <p:cNvPr id="19" name="Image 5" descr="preencoded.png">    </p:cNvPr>
          <p:cNvPicPr>
            <a:picLocks noChangeAspect="1"/>
          </p:cNvPicPr>
          <p:nvPr/>
        </p:nvPicPr>
        <p:blipFill>
          <a:blip r:embed="rId6"/>
          <a:stretch>
            <a:fillRect/>
          </a:stretch>
        </p:blipFill>
        <p:spPr>
          <a:xfrm>
            <a:off x="1196459" y="5258514"/>
            <a:ext cx="3736419" cy="2309217"/>
          </a:xfrm>
          <a:prstGeom prst="rect">
            <a:avLst/>
          </a:prstGeom>
        </p:spPr>
      </p:pic>
      <p:sp>
        <p:nvSpPr>
          <p:cNvPr id="20" name="Text 12"/>
          <p:cNvSpPr/>
          <p:nvPr/>
        </p:nvSpPr>
        <p:spPr>
          <a:xfrm>
            <a:off x="1529358" y="7777758"/>
            <a:ext cx="3403521" cy="288846"/>
          </a:xfrm>
          <a:prstGeom prst="rect">
            <a:avLst/>
          </a:prstGeom>
          <a:noFill/>
          <a:ln/>
        </p:spPr>
        <p:txBody>
          <a:bodyPr wrap="none" lIns="0" tIns="0" rIns="0" bIns="0" rtlCol="0" anchor="t"/>
          <a:lstStyle/>
          <a:p>
            <a:pPr rtl="1" algn="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قدرات NotebookLM كقاعدة معرفية</a:t>
            </a:r>
            <a:pPr rtl="1" algn="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 </a:t>
            </a:r>
            <a:endParaRPr lang="en-US" sz="1800" dirty="0"/>
          </a:p>
        </p:txBody>
      </p:sp>
      <p:sp>
        <p:nvSpPr>
          <p:cNvPr id="21" name="Text 13"/>
          <p:cNvSpPr/>
          <p:nvPr/>
        </p:nvSpPr>
        <p:spPr>
          <a:xfrm>
            <a:off x="588169" y="8167330"/>
            <a:ext cx="4344710" cy="268724"/>
          </a:xfrm>
          <a:prstGeom prst="rect">
            <a:avLst/>
          </a:prstGeom>
          <a:noFill/>
          <a:ln/>
        </p:spPr>
        <p:txBody>
          <a:bodyPr wrap="none" lIns="0" tIns="0" rIns="0" bIns="0" rtlCol="0" anchor="t"/>
          <a:lstStyle/>
          <a:p>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تكامل وإدارة المعرفة الشخصية</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4196358" y="1582698"/>
            <a:ext cx="6237684" cy="779621"/>
          </a:xfrm>
          <a:prstGeom prst="rect">
            <a:avLst/>
          </a:prstGeom>
          <a:noFill/>
          <a:ln/>
        </p:spPr>
        <p:txBody>
          <a:bodyPr wrap="none" lIns="0" tIns="0" rIns="0" bIns="0" rtlCol="0" anchor="t"/>
          <a:lstStyle/>
          <a:p>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تمرين صغير</a:t>
            </a:r>
            <a:endParaRPr lang="en-US" sz="4900" dirty="0"/>
          </a:p>
        </p:txBody>
      </p:sp>
      <p:pic>
        <p:nvPicPr>
          <p:cNvPr id="5" name="Image 1" descr="preencoded.png">    </p:cNvPr>
          <p:cNvPicPr>
            <a:picLocks noChangeAspect="1"/>
          </p:cNvPicPr>
          <p:nvPr/>
        </p:nvPicPr>
        <p:blipFill>
          <a:blip r:embed="rId2"/>
          <a:stretch>
            <a:fillRect/>
          </a:stretch>
        </p:blipFill>
        <p:spPr>
          <a:xfrm>
            <a:off x="5122545" y="2702481"/>
            <a:ext cx="4385310" cy="3944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433066" y="567928"/>
            <a:ext cx="7474506" cy="709970"/>
          </a:xfrm>
          <a:prstGeom prst="rect">
            <a:avLst/>
          </a:prstGeom>
          <a:noFill/>
          <a:ln/>
        </p:spPr>
        <p:txBody>
          <a:bodyPr wrap="none" lIns="0" tIns="0" rIns="0" bIns="0" rtlCol="0" anchor="t"/>
          <a:lstStyle/>
          <a:p>
            <a:pPr rtl="1" algn="r" indent="0" marL="0">
              <a:lnSpc>
                <a:spcPts val="5550"/>
              </a:lnSpc>
              <a:buNone/>
            </a:pPr>
            <a:r>
              <a:rPr lang="en-US" sz="4450" b="1" dirty="0">
                <a:solidFill>
                  <a:srgbClr val="F95F88"/>
                </a:solidFill>
                <a:latin typeface="Petrona Bold" pitchFamily="34" charset="0"/>
                <a:ea typeface="Petrona Bold" pitchFamily="34" charset="-122"/>
                <a:cs typeface="Petrona Bold" pitchFamily="34" charset="-120"/>
              </a:rPr>
              <a:t>تطور قدرات النماذج اللغوية الكبيرة</a:t>
            </a:r>
            <a:endParaRPr lang="en-US" sz="4450" dirty="0"/>
          </a:p>
        </p:txBody>
      </p:sp>
      <p:pic>
        <p:nvPicPr>
          <p:cNvPr id="3" name="Image 0" descr="preencoded.png">    </p:cNvPr>
          <p:cNvPicPr>
            <a:picLocks noChangeAspect="1"/>
          </p:cNvPicPr>
          <p:nvPr/>
        </p:nvPicPr>
        <p:blipFill>
          <a:blip r:embed="rId1"/>
          <a:stretch>
            <a:fillRect/>
          </a:stretch>
        </p:blipFill>
        <p:spPr>
          <a:xfrm>
            <a:off x="722828" y="1690926"/>
            <a:ext cx="13184743" cy="6006108"/>
          </a:xfrm>
          <a:prstGeom prst="rect">
            <a:avLst/>
          </a:prstGeom>
        </p:spPr>
      </p:pic>
      <p:sp>
        <p:nvSpPr>
          <p:cNvPr id="4" name="Text 1"/>
          <p:cNvSpPr/>
          <p:nvPr/>
        </p:nvSpPr>
        <p:spPr>
          <a:xfrm>
            <a:off x="722828" y="7929324"/>
            <a:ext cx="13184743" cy="330517"/>
          </a:xfrm>
          <a:prstGeom prst="rect">
            <a:avLst/>
          </a:prstGeom>
          <a:noFill/>
          <a:ln/>
        </p:spPr>
        <p:txBody>
          <a:bodyPr wrap="none" lIns="0" tIns="0" rIns="0" bIns="0" rtlCol="0" anchor="t"/>
          <a:lstStyle/>
          <a:p>
            <a:pPr algn="r" indent="0" marL="0">
              <a:lnSpc>
                <a:spcPts val="2600"/>
              </a:lnSpc>
              <a:buNone/>
            </a:pP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1884164" y="1905000"/>
            <a:ext cx="6466046" cy="779621"/>
          </a:xfrm>
          <a:prstGeom prst="rect">
            <a:avLst/>
          </a:prstGeom>
          <a:noFill/>
          <a:ln/>
        </p:spPr>
        <p:txBody>
          <a:bodyPr wrap="none" lIns="0" tIns="0" rIns="0" bIns="0" rtlCol="0" anchor="t"/>
          <a:lstStyle/>
          <a:p>
            <a:pPr rtl="1" algn="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تسليح الجميع حتى الأسنان</a:t>
            </a:r>
            <a:endParaRPr lang="en-US" sz="4900" dirty="0"/>
          </a:p>
        </p:txBody>
      </p:sp>
      <p:sp>
        <p:nvSpPr>
          <p:cNvPr id="4" name="Text 1"/>
          <p:cNvSpPr/>
          <p:nvPr/>
        </p:nvSpPr>
        <p:spPr>
          <a:xfrm>
            <a:off x="793790" y="3024783"/>
            <a:ext cx="7556421" cy="362903"/>
          </a:xfrm>
          <a:prstGeom prst="rect">
            <a:avLst/>
          </a:prstGeom>
          <a:noFill/>
          <a:ln/>
        </p:spPr>
        <p:txBody>
          <a:bodyPr wrap="none" lIns="0" tIns="0" rIns="0" bIns="0" rtlCol="0" anchor="t"/>
          <a:lstStyle/>
          <a:p>
            <a:pPr algn="r" marL="342900" indent="-342900">
              <a:lnSpc>
                <a:spcPts val="2850"/>
              </a:lnSpc>
              <a:buSzPct val="100000"/>
              <a:buFont typeface="+mj-lt"/>
              <a:buAutoNum type="arabicPeriod" startAt="1"/>
            </a:pPr>
            <a:r>
              <a:rPr lang="en-US" sz="1750" dirty="0">
                <a:solidFill>
                  <a:srgbClr val="000000"/>
                </a:solidFill>
                <a:latin typeface="Inter" pitchFamily="34" charset="0"/>
                <a:ea typeface="Inter" pitchFamily="34" charset="-122"/>
                <a:cs typeface="Inter" pitchFamily="34" charset="-120"/>
              </a:rPr>
              <a:t>✅</a:t>
            </a:r>
            <a:pPr algn="r" indent="0" marL="0">
              <a:lnSpc>
                <a:spcPts val="2850"/>
              </a:lnSpc>
              <a:buNone/>
            </a:pPr>
            <a:r>
              <a:rPr lang="en-US" sz="1750" b="1" dirty="0">
                <a:solidFill>
                  <a:srgbClr val="272525"/>
                </a:solidFill>
                <a:latin typeface="Inter" pitchFamily="34" charset="0"/>
                <a:ea typeface="Inter" pitchFamily="34" charset="-122"/>
                <a:cs typeface="Inter" pitchFamily="34" charset="-120"/>
              </a:rPr>
              <a:t>Claude 3.7</a:t>
            </a:r>
            <a:pPr algn="r" indent="0" marL="0">
              <a:lnSpc>
                <a:spcPts val="2850"/>
              </a:lnSpc>
              <a:buNone/>
            </a:pPr>
            <a:r>
              <a:rPr lang="en-US" sz="1750" dirty="0">
                <a:solidFill>
                  <a:srgbClr val="272525"/>
                </a:solidFill>
                <a:latin typeface="Inter" pitchFamily="34" charset="0"/>
                <a:ea typeface="Inter" pitchFamily="34" charset="-122"/>
                <a:cs typeface="Inter" pitchFamily="34" charset="-120"/>
              </a:rPr>
              <a:t>، يتم الوصول إليه عبر Cherry Studio</a:t>
            </a:r>
            <a:endParaRPr lang="en-US" sz="1750" dirty="0"/>
          </a:p>
        </p:txBody>
      </p:sp>
      <p:sp>
        <p:nvSpPr>
          <p:cNvPr id="5" name="Text 2"/>
          <p:cNvSpPr/>
          <p:nvPr/>
        </p:nvSpPr>
        <p:spPr>
          <a:xfrm>
            <a:off x="793790" y="3466981"/>
            <a:ext cx="7556421" cy="362903"/>
          </a:xfrm>
          <a:prstGeom prst="rect">
            <a:avLst/>
          </a:prstGeom>
          <a:noFill/>
          <a:ln/>
        </p:spPr>
        <p:txBody>
          <a:bodyPr wrap="none" lIns="0" tIns="0" rIns="0" bIns="0" rtlCol="0" anchor="t"/>
          <a:lstStyle/>
          <a:p>
            <a:pPr algn="r" marL="342900" indent="-342900">
              <a:lnSpc>
                <a:spcPts val="2850"/>
              </a:lnSpc>
              <a:buSzPct val="100000"/>
              <a:buFont typeface="+mj-lt"/>
              <a:buAutoNum type="arabicPeriod" startAt="2"/>
            </a:pPr>
            <a:r>
              <a:rPr lang="en-US" sz="1750" dirty="0">
                <a:solidFill>
                  <a:srgbClr val="000000"/>
                </a:solidFill>
                <a:latin typeface="Inter" pitchFamily="34" charset="0"/>
                <a:ea typeface="Inter" pitchFamily="34" charset="-122"/>
                <a:cs typeface="Inter" pitchFamily="34" charset="-120"/>
              </a:rPr>
              <a:t>✅</a:t>
            </a:r>
            <a:pPr algn="r" indent="0" marL="0">
              <a:lnSpc>
                <a:spcPts val="2850"/>
              </a:lnSpc>
              <a:buNone/>
            </a:pPr>
            <a:r>
              <a:rPr lang="en-US" sz="1750" dirty="0">
                <a:solidFill>
                  <a:srgbClr val="272525"/>
                </a:solidFill>
                <a:latin typeface="Inter" pitchFamily="34" charset="0"/>
                <a:ea typeface="Inter" pitchFamily="34" charset="-122"/>
                <a:cs typeface="Inter" pitchFamily="34" charset="-120"/>
              </a:rPr>
              <a:t> Chatgpt series, يتم الوصول إليه عبر Cherry Studio</a:t>
            </a:r>
            <a:endParaRPr lang="en-US" sz="1750" dirty="0"/>
          </a:p>
        </p:txBody>
      </p:sp>
      <p:sp>
        <p:nvSpPr>
          <p:cNvPr id="6" name="Text 3"/>
          <p:cNvSpPr/>
          <p:nvPr/>
        </p:nvSpPr>
        <p:spPr>
          <a:xfrm>
            <a:off x="793790" y="3909179"/>
            <a:ext cx="7556421" cy="725805"/>
          </a:xfrm>
          <a:prstGeom prst="rect">
            <a:avLst/>
          </a:prstGeom>
          <a:noFill/>
          <a:ln/>
        </p:spPr>
        <p:txBody>
          <a:bodyPr wrap="square" lIns="0" tIns="0" rIns="0" bIns="0" rtlCol="0" anchor="t"/>
          <a:lstStyle/>
          <a:p>
            <a:pPr algn="r" marL="342900" indent="-342900">
              <a:lnSpc>
                <a:spcPts val="2850"/>
              </a:lnSpc>
              <a:buSzPct val="100000"/>
              <a:buFont typeface="+mj-lt"/>
              <a:buAutoNum type="arabicPeriod" startAt="3"/>
            </a:pPr>
            <a:r>
              <a:rPr lang="en-US" sz="1750" dirty="0">
                <a:solidFill>
                  <a:srgbClr val="000000"/>
                </a:solidFill>
                <a:latin typeface="Inter" pitchFamily="34" charset="0"/>
                <a:ea typeface="Inter" pitchFamily="34" charset="-122"/>
                <a:cs typeface="Inter" pitchFamily="34" charset="-120"/>
              </a:rPr>
              <a:t>✅</a:t>
            </a:r>
            <a:pPr algn="r" indent="0" marL="0">
              <a:lnSpc>
                <a:spcPts val="2850"/>
              </a:lnSpc>
              <a:buNone/>
            </a:pPr>
            <a:r>
              <a:rPr lang="en-US" sz="1750" dirty="0">
                <a:solidFill>
                  <a:srgbClr val="272525"/>
                </a:solidFill>
                <a:latin typeface="Inter" pitchFamily="34" charset="0"/>
                <a:ea typeface="Inter" pitchFamily="34" charset="-122"/>
                <a:cs typeface="Inter" pitchFamily="34" charset="-120"/>
              </a:rPr>
              <a:t> Gemini series, مجانية للاستخدام باتباع الشرح التعليمي + يتم الوصول إليها عبر Cherry Studio</a:t>
            </a:r>
            <a:endParaRPr lang="en-US" sz="1750" dirty="0"/>
          </a:p>
        </p:txBody>
      </p:sp>
      <p:sp>
        <p:nvSpPr>
          <p:cNvPr id="7" name="Text 4"/>
          <p:cNvSpPr/>
          <p:nvPr/>
        </p:nvSpPr>
        <p:spPr>
          <a:xfrm>
            <a:off x="793790" y="4714280"/>
            <a:ext cx="7556421" cy="725805"/>
          </a:xfrm>
          <a:prstGeom prst="rect">
            <a:avLst/>
          </a:prstGeom>
          <a:noFill/>
          <a:ln/>
        </p:spPr>
        <p:txBody>
          <a:bodyPr wrap="square" lIns="0" tIns="0" rIns="0" bIns="0" rtlCol="0" anchor="t"/>
          <a:lstStyle/>
          <a:p>
            <a:pPr algn="r" marL="342900" indent="-342900">
              <a:lnSpc>
                <a:spcPts val="2850"/>
              </a:lnSpc>
              <a:buSzPct val="100000"/>
              <a:buFont typeface="+mj-lt"/>
              <a:buAutoNum type="arabicPeriod" startAt="4"/>
            </a:pPr>
            <a:r>
              <a:rPr lang="en-US" sz="1750" dirty="0">
                <a:solidFill>
                  <a:srgbClr val="000000"/>
                </a:solidFill>
                <a:latin typeface="Inter" pitchFamily="34" charset="0"/>
                <a:ea typeface="Inter" pitchFamily="34" charset="-122"/>
                <a:cs typeface="Inter" pitchFamily="34" charset="-120"/>
              </a:rPr>
              <a:t>✅</a:t>
            </a:r>
            <a:pPr algn="r" indent="0" marL="0">
              <a:lnSpc>
                <a:spcPts val="2850"/>
              </a:lnSpc>
              <a:buNone/>
            </a:pPr>
            <a:r>
              <a:rPr lang="en-US" sz="1750" dirty="0">
                <a:solidFill>
                  <a:srgbClr val="272525"/>
                </a:solidFill>
                <a:latin typeface="Inter" pitchFamily="34" charset="0"/>
                <a:ea typeface="Inter" pitchFamily="34" charset="-122"/>
                <a:cs typeface="Inter" pitchFamily="34" charset="-120"/>
              </a:rPr>
              <a:t> Grok 3, مجاني للاستخدام باتباع الشرح التعليمي، سيتم توفير واجهة برمجة التطبيقات (API) لاحقًا</a:t>
            </a:r>
            <a:endParaRPr lang="en-US" sz="1750" dirty="0"/>
          </a:p>
        </p:txBody>
      </p:sp>
      <p:sp>
        <p:nvSpPr>
          <p:cNvPr id="8" name="Text 5"/>
          <p:cNvSpPr/>
          <p:nvPr/>
        </p:nvSpPr>
        <p:spPr>
          <a:xfrm>
            <a:off x="793790" y="5519380"/>
            <a:ext cx="7556421" cy="362903"/>
          </a:xfrm>
          <a:prstGeom prst="rect">
            <a:avLst/>
          </a:prstGeom>
          <a:noFill/>
          <a:ln/>
        </p:spPr>
        <p:txBody>
          <a:bodyPr wrap="none" lIns="0" tIns="0" rIns="0" bIns="0" rtlCol="0" anchor="t"/>
          <a:lstStyle/>
          <a:p>
            <a:pPr algn="r" marL="342900" indent="-342900">
              <a:lnSpc>
                <a:spcPts val="2850"/>
              </a:lnSpc>
              <a:buSzPct val="100000"/>
              <a:buFont typeface="+mj-lt"/>
              <a:buAutoNum type="arabicPeriod" startAt="5"/>
            </a:pPr>
            <a:r>
              <a:rPr lang="en-US" sz="1750" dirty="0">
                <a:solidFill>
                  <a:srgbClr val="000000"/>
                </a:solidFill>
                <a:latin typeface="Inter" pitchFamily="34" charset="0"/>
                <a:ea typeface="Inter" pitchFamily="34" charset="-122"/>
                <a:cs typeface="Inter" pitchFamily="34" charset="-120"/>
              </a:rPr>
              <a:t>✅</a:t>
            </a:r>
            <a:pPr algn="r" indent="0" marL="0">
              <a:lnSpc>
                <a:spcPts val="2850"/>
              </a:lnSpc>
              <a:buNone/>
            </a:pPr>
            <a:r>
              <a:rPr lang="en-US" sz="1750" dirty="0">
                <a:solidFill>
                  <a:srgbClr val="272525"/>
                </a:solidFill>
                <a:latin typeface="Inter" pitchFamily="34" charset="0"/>
                <a:ea typeface="Inter" pitchFamily="34" charset="-122"/>
                <a:cs typeface="Inter" pitchFamily="34" charset="-120"/>
              </a:rPr>
              <a:t> Perplexity, يتم الوصول إليه عبر Cherry Studio</a:t>
            </a:r>
            <a:endParaRPr lang="en-US" sz="1750" dirty="0"/>
          </a:p>
        </p:txBody>
      </p:sp>
      <p:sp>
        <p:nvSpPr>
          <p:cNvPr id="9" name="Text 6"/>
          <p:cNvSpPr/>
          <p:nvPr/>
        </p:nvSpPr>
        <p:spPr>
          <a:xfrm>
            <a:off x="793790" y="5961578"/>
            <a:ext cx="7556421" cy="362903"/>
          </a:xfrm>
          <a:prstGeom prst="rect">
            <a:avLst/>
          </a:prstGeom>
          <a:noFill/>
          <a:ln/>
        </p:spPr>
        <p:txBody>
          <a:bodyPr wrap="none" lIns="0" tIns="0" rIns="0" bIns="0" rtlCol="0" anchor="t"/>
          <a:lstStyle/>
          <a:p>
            <a:pPr algn="r" marL="342900" indent="-342900">
              <a:lnSpc>
                <a:spcPts val="2850"/>
              </a:lnSpc>
              <a:buSzPct val="100000"/>
              <a:buFont typeface="+mj-lt"/>
              <a:buAutoNum type="arabicPeriod" startAt="6"/>
            </a:pPr>
            <a:r>
              <a:rPr lang="en-US" sz="1750" dirty="0">
                <a:solidFill>
                  <a:srgbClr val="000000"/>
                </a:solidFill>
                <a:latin typeface="Inter" pitchFamily="34" charset="0"/>
                <a:ea typeface="Inter" pitchFamily="34" charset="-122"/>
                <a:cs typeface="Inter" pitchFamily="34" charset="-120"/>
              </a:rPr>
              <a:t>✅</a:t>
            </a:r>
            <a:pPr algn="r" indent="0" marL="0">
              <a:lnSpc>
                <a:spcPts val="2850"/>
              </a:lnSpc>
              <a:buNone/>
            </a:pPr>
            <a:r>
              <a:rPr lang="en-US" sz="1750" dirty="0">
                <a:solidFill>
                  <a:srgbClr val="272525"/>
                </a:solidFill>
                <a:latin typeface="Inter" pitchFamily="34" charset="0"/>
                <a:ea typeface="Inter" pitchFamily="34" charset="-122"/>
                <a:cs typeface="Inter" pitchFamily="34" charset="-120"/>
              </a:rPr>
              <a:t> NotebookLM, مجاني للاستخدام باتباع الشرح التعليمي</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9168170" y="484465"/>
            <a:ext cx="4845606" cy="605671"/>
          </a:xfrm>
          <a:prstGeom prst="rect">
            <a:avLst/>
          </a:prstGeom>
          <a:noFill/>
          <a:ln/>
        </p:spPr>
        <p:txBody>
          <a:bodyPr wrap="none" lIns="0" tIns="0" rIns="0" bIns="0" rtlCol="0" anchor="t"/>
          <a:lstStyle/>
          <a:p>
            <a:pPr rtl="1" algn="r" indent="0" marL="0">
              <a:lnSpc>
                <a:spcPts val="4750"/>
              </a:lnSpc>
              <a:buNone/>
            </a:pPr>
            <a:r>
              <a:rPr lang="en-US" sz="3800" b="1" dirty="0">
                <a:solidFill>
                  <a:srgbClr val="F95F88"/>
                </a:solidFill>
                <a:latin typeface="Petrona Bold" pitchFamily="34" charset="0"/>
                <a:ea typeface="Petrona Bold" pitchFamily="34" charset="-122"/>
                <a:cs typeface="Petrona Bold" pitchFamily="34" charset="-120"/>
              </a:rPr>
              <a:t>"</a:t>
            </a:r>
            <a:pPr rtl="1" algn="r" indent="0" marL="0">
              <a:lnSpc>
                <a:spcPts val="4750"/>
              </a:lnSpc>
              <a:buNone/>
            </a:pPr>
            <a:r>
              <a:rPr lang="en-US" sz="3800" b="1" dirty="0">
                <a:solidFill>
                  <a:srgbClr val="F95F88"/>
                </a:solidFill>
                <a:latin typeface="Petrona Bold" pitchFamily="34" charset="0"/>
                <a:ea typeface="Petrona Bold" pitchFamily="34" charset="-122"/>
                <a:cs typeface="Petrona Bold" pitchFamily="34" charset="-120"/>
              </a:rPr>
              <a:t>تعلم التحدث</a:t>
            </a:r>
            <a:pPr rtl="1" algn="r" indent="0" marL="0">
              <a:lnSpc>
                <a:spcPts val="4750"/>
              </a:lnSpc>
              <a:buNone/>
            </a:pPr>
            <a:r>
              <a:rPr lang="en-US" sz="3800" b="1" dirty="0">
                <a:solidFill>
                  <a:srgbClr val="F95F88"/>
                </a:solidFill>
                <a:latin typeface="Petrona Bold" pitchFamily="34" charset="0"/>
                <a:ea typeface="Petrona Bold" pitchFamily="34" charset="-122"/>
                <a:cs typeface="Petrona Bold" pitchFamily="34" charset="-120"/>
              </a:rPr>
              <a:t>"</a:t>
            </a:r>
            <a:endParaRPr lang="en-US" sz="3800" dirty="0"/>
          </a:p>
        </p:txBody>
      </p:sp>
      <p:pic>
        <p:nvPicPr>
          <p:cNvPr id="5" name="Image 1" descr="preencoded.png">    </p:cNvPr>
          <p:cNvPicPr>
            <a:picLocks noChangeAspect="1"/>
          </p:cNvPicPr>
          <p:nvPr/>
        </p:nvPicPr>
        <p:blipFill>
          <a:blip r:embed="rId2"/>
          <a:stretch>
            <a:fillRect/>
          </a:stretch>
        </p:blipFill>
        <p:spPr>
          <a:xfrm>
            <a:off x="616625" y="1354336"/>
            <a:ext cx="13397151" cy="75154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598926" y="2276237"/>
            <a:ext cx="6237684" cy="779621"/>
          </a:xfrm>
          <a:prstGeom prst="rect">
            <a:avLst/>
          </a:prstGeom>
          <a:noFill/>
          <a:ln/>
        </p:spPr>
        <p:txBody>
          <a:bodyPr wrap="none" lIns="0" tIns="0" rIns="0" bIns="0" rtlCol="0" anchor="t"/>
          <a:lstStyle/>
          <a:p>
            <a:pPr rtl="1" algn="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المحتوى الرئيسي</a:t>
            </a:r>
            <a:endParaRPr lang="en-US" sz="4900" dirty="0"/>
          </a:p>
        </p:txBody>
      </p:sp>
      <p:pic>
        <p:nvPicPr>
          <p:cNvPr id="5" name="Image 1" descr="preencoded.png">    </p:cNvPr>
          <p:cNvPicPr>
            <a:picLocks noChangeAspect="1"/>
          </p:cNvPicPr>
          <p:nvPr/>
        </p:nvPicPr>
        <p:blipFill>
          <a:blip r:embed="rId2"/>
          <a:stretch>
            <a:fillRect/>
          </a:stretch>
        </p:blipFill>
        <p:spPr>
          <a:xfrm>
            <a:off x="10788610" y="3396020"/>
            <a:ext cx="3048000" cy="1883807"/>
          </a:xfrm>
          <a:prstGeom prst="rect">
            <a:avLst/>
          </a:prstGeom>
        </p:spPr>
      </p:pic>
      <p:sp>
        <p:nvSpPr>
          <p:cNvPr id="6" name="Text 2"/>
          <p:cNvSpPr/>
          <p:nvPr/>
        </p:nvSpPr>
        <p:spPr>
          <a:xfrm>
            <a:off x="10788610" y="5563314"/>
            <a:ext cx="3048000" cy="362903"/>
          </a:xfrm>
          <a:prstGeom prst="rect">
            <a:avLst/>
          </a:prstGeom>
          <a:noFill/>
          <a:ln/>
        </p:spPr>
        <p:txBody>
          <a:bodyPr wrap="none" lIns="0" tIns="0" rIns="0" bIns="0" rtlCol="0" anchor="t"/>
          <a:lstStyle/>
          <a:p>
            <a:pPr rtl="1" algn="ctr" indent="0" marL="0">
              <a:lnSpc>
                <a:spcPts val="2850"/>
              </a:lnSpc>
              <a:buNone/>
            </a:pPr>
            <a:r>
              <a:rPr lang="en-US" sz="1750" b="1" dirty="0">
                <a:solidFill>
                  <a:srgbClr val="272525"/>
                </a:solidFill>
                <a:latin typeface="Inter" pitchFamily="34" charset="0"/>
                <a:ea typeface="Inter" pitchFamily="34" charset="-122"/>
                <a:cs typeface="Inter" pitchFamily="34" charset="-120"/>
              </a:rPr>
              <a:t>الكلمة الافتتاحية</a:t>
            </a:r>
            <a:endParaRPr lang="en-US" sz="1750" dirty="0"/>
          </a:p>
        </p:txBody>
      </p:sp>
      <p:pic>
        <p:nvPicPr>
          <p:cNvPr id="7" name="Image 2" descr="preencoded.png">    </p:cNvPr>
          <p:cNvPicPr>
            <a:picLocks noChangeAspect="1"/>
          </p:cNvPicPr>
          <p:nvPr/>
        </p:nvPicPr>
        <p:blipFill>
          <a:blip r:embed="rId3"/>
          <a:stretch>
            <a:fillRect/>
          </a:stretch>
        </p:blipFill>
        <p:spPr>
          <a:xfrm>
            <a:off x="7457003" y="3396020"/>
            <a:ext cx="3048119" cy="1883807"/>
          </a:xfrm>
          <a:prstGeom prst="rect">
            <a:avLst/>
          </a:prstGeom>
        </p:spPr>
      </p:pic>
      <p:sp>
        <p:nvSpPr>
          <p:cNvPr id="8" name="Text 3"/>
          <p:cNvSpPr/>
          <p:nvPr/>
        </p:nvSpPr>
        <p:spPr>
          <a:xfrm>
            <a:off x="7457003" y="5563314"/>
            <a:ext cx="3048119" cy="362903"/>
          </a:xfrm>
          <a:prstGeom prst="rect">
            <a:avLst/>
          </a:prstGeom>
          <a:noFill/>
          <a:ln/>
        </p:spPr>
        <p:txBody>
          <a:bodyPr wrap="none" lIns="0" tIns="0" rIns="0" bIns="0" rtlCol="0" anchor="t"/>
          <a:lstStyle/>
          <a:p>
            <a:pPr rtl="1" algn="ctr" indent="0" marL="0">
              <a:lnSpc>
                <a:spcPts val="2850"/>
              </a:lnSpc>
              <a:buNone/>
            </a:pPr>
            <a:r>
              <a:rPr lang="en-US" sz="1750" b="1" dirty="0">
                <a:solidFill>
                  <a:srgbClr val="272525"/>
                </a:solidFill>
                <a:latin typeface="Inter" pitchFamily="34" charset="0"/>
                <a:ea typeface="Inter" pitchFamily="34" charset="-122"/>
                <a:cs typeface="Inter" pitchFamily="34" charset="-120"/>
              </a:rPr>
              <a:t>جهز أدواتك</a:t>
            </a:r>
            <a:endParaRPr lang="en-US" sz="1750" dirty="0"/>
          </a:p>
        </p:txBody>
      </p:sp>
      <p:pic>
        <p:nvPicPr>
          <p:cNvPr id="9" name="Image 3" descr="preencoded.png">    </p:cNvPr>
          <p:cNvPicPr>
            <a:picLocks noChangeAspect="1"/>
          </p:cNvPicPr>
          <p:nvPr/>
        </p:nvPicPr>
        <p:blipFill>
          <a:blip r:embed="rId4"/>
          <a:stretch>
            <a:fillRect/>
          </a:stretch>
        </p:blipFill>
        <p:spPr>
          <a:xfrm>
            <a:off x="4125397" y="3396020"/>
            <a:ext cx="3048119" cy="1883807"/>
          </a:xfrm>
          <a:prstGeom prst="rect">
            <a:avLst/>
          </a:prstGeom>
        </p:spPr>
      </p:pic>
      <p:sp>
        <p:nvSpPr>
          <p:cNvPr id="10" name="Text 4"/>
          <p:cNvSpPr/>
          <p:nvPr/>
        </p:nvSpPr>
        <p:spPr>
          <a:xfrm>
            <a:off x="4125397" y="5563314"/>
            <a:ext cx="3048119" cy="389930"/>
          </a:xfrm>
          <a:prstGeom prst="rect">
            <a:avLst/>
          </a:prstGeom>
          <a:noFill/>
          <a:ln/>
        </p:spPr>
        <p:txBody>
          <a:bodyPr wrap="none" lIns="0" tIns="0" rIns="0" bIns="0" rtlCol="0" anchor="t"/>
          <a:lstStyle/>
          <a:p>
            <a:pPr rtl="1" algn="ctr"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"تعلم التحدث"</a:t>
            </a:r>
            <a:endParaRPr lang="en-US" sz="2450" dirty="0"/>
          </a:p>
        </p:txBody>
      </p:sp>
      <p:pic>
        <p:nvPicPr>
          <p:cNvPr id="11" name="Image 4" descr="preencoded.png">    </p:cNvPr>
          <p:cNvPicPr>
            <a:picLocks noChangeAspect="1"/>
          </p:cNvPicPr>
          <p:nvPr/>
        </p:nvPicPr>
        <p:blipFill>
          <a:blip r:embed="rId5"/>
          <a:stretch>
            <a:fillRect/>
          </a:stretch>
        </p:blipFill>
        <p:spPr>
          <a:xfrm>
            <a:off x="793790" y="3396020"/>
            <a:ext cx="3048119" cy="1883807"/>
          </a:xfrm>
          <a:prstGeom prst="rect">
            <a:avLst/>
          </a:prstGeom>
        </p:spPr>
      </p:pic>
      <p:sp>
        <p:nvSpPr>
          <p:cNvPr id="12" name="Text 5"/>
          <p:cNvSpPr/>
          <p:nvPr/>
        </p:nvSpPr>
        <p:spPr>
          <a:xfrm>
            <a:off x="793790" y="5563314"/>
            <a:ext cx="3048119" cy="389930"/>
          </a:xfrm>
          <a:prstGeom prst="rect">
            <a:avLst/>
          </a:prstGeom>
          <a:noFill/>
          <a:ln/>
        </p:spPr>
        <p:txBody>
          <a:bodyPr wrap="none" lIns="0" tIns="0" rIns="0" bIns="0" rtlCol="0" anchor="t"/>
          <a:lstStyle/>
          <a:p>
            <a:pPr rtl="1" algn="ctr"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واجب هذا الأسبوع</a:t>
            </a:r>
            <a:endParaRPr lang="en-US" sz="24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1967151" y="2605207"/>
            <a:ext cx="10696099" cy="779621"/>
          </a:xfrm>
          <a:prstGeom prst="rect">
            <a:avLst/>
          </a:prstGeom>
          <a:noFill/>
          <a:ln/>
        </p:spPr>
        <p:txBody>
          <a:bodyPr wrap="none" lIns="0" tIns="0" rIns="0" bIns="0" rtlCol="0" anchor="t"/>
          <a:lstStyle/>
          <a:p>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السؤال رقم 1: ما هي الموجهات (Prompts)؟</a:t>
            </a:r>
            <a:endParaRPr lang="en-US" sz="4900" dirty="0"/>
          </a:p>
        </p:txBody>
      </p:sp>
      <p:sp>
        <p:nvSpPr>
          <p:cNvPr id="5" name="Text 2"/>
          <p:cNvSpPr/>
          <p:nvPr/>
        </p:nvSpPr>
        <p:spPr>
          <a:xfrm>
            <a:off x="2060257" y="3724989"/>
            <a:ext cx="10509885" cy="779621"/>
          </a:xfrm>
          <a:prstGeom prst="rect">
            <a:avLst/>
          </a:prstGeom>
          <a:noFill/>
          <a:ln/>
        </p:spPr>
        <p:txBody>
          <a:bodyPr wrap="none" lIns="0" tIns="0" rIns="0" bIns="0" rtlCol="0" anchor="t"/>
          <a:lstStyle/>
          <a:p>
            <a:pPr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The key to unlocking the capabilities</a:t>
            </a:r>
            <a:endParaRPr lang="en-US" sz="4900" dirty="0"/>
          </a:p>
        </p:txBody>
      </p:sp>
      <p:sp>
        <p:nvSpPr>
          <p:cNvPr id="6" name="Text 3"/>
          <p:cNvSpPr/>
          <p:nvPr/>
        </p:nvSpPr>
        <p:spPr>
          <a:xfrm>
            <a:off x="4196358" y="4844772"/>
            <a:ext cx="6237684" cy="779621"/>
          </a:xfrm>
          <a:prstGeom prst="rect">
            <a:avLst/>
          </a:prstGeom>
          <a:noFill/>
          <a:ln/>
        </p:spPr>
        <p:txBody>
          <a:bodyPr wrap="none" lIns="0" tIns="0" rIns="0" bIns="0" rtlCol="0" anchor="t"/>
          <a:lstStyle/>
          <a:p>
            <a:pPr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 of LLM</a:t>
            </a:r>
            <a:endParaRPr lang="en-US" sz="4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437120" y="1179195"/>
            <a:ext cx="6399490" cy="779621"/>
          </a:xfrm>
          <a:prstGeom prst="rect">
            <a:avLst/>
          </a:prstGeom>
          <a:noFill/>
          <a:ln/>
        </p:spPr>
        <p:txBody>
          <a:bodyPr wrap="none" lIns="0" tIns="0" rIns="0" bIns="0" rtlCol="0" anchor="t"/>
          <a:lstStyle/>
          <a:p>
            <a:pPr rtl="1" algn="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المقارنة تؤدي إلى الضرر</a:t>
            </a:r>
            <a:pPr rtl="1" algn="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 #1</a:t>
            </a:r>
            <a:endParaRPr lang="en-US" sz="4900" dirty="0"/>
          </a:p>
        </p:txBody>
      </p:sp>
      <p:sp>
        <p:nvSpPr>
          <p:cNvPr id="5" name="Shape 2"/>
          <p:cNvSpPr/>
          <p:nvPr/>
        </p:nvSpPr>
        <p:spPr>
          <a:xfrm>
            <a:off x="793790" y="2298978"/>
            <a:ext cx="13042821" cy="963811"/>
          </a:xfrm>
          <a:prstGeom prst="roundRect">
            <a:avLst>
              <a:gd name="adj" fmla="val 9884"/>
            </a:avLst>
          </a:prstGeom>
          <a:solidFill>
            <a:srgbClr val="B6D6FC"/>
          </a:solidFill>
          <a:ln/>
        </p:spPr>
      </p:sp>
      <p:pic>
        <p:nvPicPr>
          <p:cNvPr id="6" name="Image 1" descr="preencoded.png">    </p:cNvPr>
          <p:cNvPicPr>
            <a:picLocks noChangeAspect="1"/>
          </p:cNvPicPr>
          <p:nvPr/>
        </p:nvPicPr>
        <p:blipFill>
          <a:blip r:embed="rId2"/>
          <a:stretch>
            <a:fillRect/>
          </a:stretch>
        </p:blipFill>
        <p:spPr>
          <a:xfrm>
            <a:off x="13326308" y="2643068"/>
            <a:ext cx="283488" cy="226814"/>
          </a:xfrm>
          <a:prstGeom prst="rect">
            <a:avLst/>
          </a:prstGeom>
        </p:spPr>
      </p:pic>
      <p:sp>
        <p:nvSpPr>
          <p:cNvPr id="7" name="Text 3"/>
          <p:cNvSpPr/>
          <p:nvPr/>
        </p:nvSpPr>
        <p:spPr>
          <a:xfrm>
            <a:off x="1020604" y="2582466"/>
            <a:ext cx="12078891" cy="362903"/>
          </a:xfrm>
          <a:prstGeom prst="rect">
            <a:avLst/>
          </a:prstGeom>
          <a:noFill/>
          <a:ln/>
        </p:spPr>
        <p:txBody>
          <a:bodyPr wrap="none" lIns="0" tIns="0" rIns="0" bIns="0" rtlCol="0" anchor="t"/>
          <a:lstStyle/>
          <a:p>
            <a:pPr rtl="1" algn="r" indent="0" marL="0">
              <a:lnSpc>
                <a:spcPts val="2850"/>
              </a:lnSpc>
              <a:buNone/>
            </a:pPr>
            <a:r>
              <a:rPr lang="en-US" sz="1750" b="1" dirty="0">
                <a:solidFill>
                  <a:srgbClr val="000000"/>
                </a:solidFill>
                <a:latin typeface="Inter" pitchFamily="34" charset="0"/>
                <a:ea typeface="Inter" pitchFamily="34" charset="-122"/>
                <a:cs typeface="Inter" pitchFamily="34" charset="-120"/>
              </a:rPr>
              <a:t>حلل تسجيل SS هذا وابحث عن تقنياته الممتازة في التواصل</a:t>
            </a:r>
            <a:endParaRPr lang="en-US" sz="1750" dirty="0"/>
          </a:p>
        </p:txBody>
      </p:sp>
      <p:sp>
        <p:nvSpPr>
          <p:cNvPr id="8" name="Shape 4"/>
          <p:cNvSpPr/>
          <p:nvPr/>
        </p:nvSpPr>
        <p:spPr>
          <a:xfrm>
            <a:off x="793790" y="3517940"/>
            <a:ext cx="13042821" cy="3532346"/>
          </a:xfrm>
          <a:prstGeom prst="roundRect">
            <a:avLst>
              <a:gd name="adj" fmla="val 2697"/>
            </a:avLst>
          </a:prstGeom>
          <a:solidFill>
            <a:srgbClr val="B6D6FC"/>
          </a:solidFill>
          <a:ln/>
        </p:spPr>
      </p:sp>
      <p:pic>
        <p:nvPicPr>
          <p:cNvPr id="9" name="Image 2" descr="preencoded.png">    </p:cNvPr>
          <p:cNvPicPr>
            <a:picLocks noChangeAspect="1"/>
          </p:cNvPicPr>
          <p:nvPr/>
        </p:nvPicPr>
        <p:blipFill>
          <a:blip r:embed="rId3"/>
          <a:stretch>
            <a:fillRect/>
          </a:stretch>
        </p:blipFill>
        <p:spPr>
          <a:xfrm>
            <a:off x="13326308" y="3862030"/>
            <a:ext cx="283488" cy="226814"/>
          </a:xfrm>
          <a:prstGeom prst="rect">
            <a:avLst/>
          </a:prstGeom>
        </p:spPr>
      </p:pic>
      <p:sp>
        <p:nvSpPr>
          <p:cNvPr id="10" name="Shape 5"/>
          <p:cNvSpPr/>
          <p:nvPr/>
        </p:nvSpPr>
        <p:spPr>
          <a:xfrm>
            <a:off x="1020604" y="3801427"/>
            <a:ext cx="12078891" cy="2880360"/>
          </a:xfrm>
          <a:prstGeom prst="roundRect">
            <a:avLst>
              <a:gd name="adj" fmla="val 3307"/>
            </a:avLst>
          </a:prstGeom>
          <a:solidFill>
            <a:srgbClr val="E0D7F4"/>
          </a:solidFill>
          <a:ln/>
        </p:spPr>
      </p:sp>
      <p:sp>
        <p:nvSpPr>
          <p:cNvPr id="11" name="Shape 6"/>
          <p:cNvSpPr/>
          <p:nvPr/>
        </p:nvSpPr>
        <p:spPr>
          <a:xfrm>
            <a:off x="1009293" y="3801427"/>
            <a:ext cx="12101513" cy="2880360"/>
          </a:xfrm>
          <a:prstGeom prst="roundRect">
            <a:avLst>
              <a:gd name="adj" fmla="val 1181"/>
            </a:avLst>
          </a:prstGeom>
          <a:solidFill>
            <a:srgbClr val="E0D7F4"/>
          </a:solidFill>
          <a:ln/>
        </p:spPr>
      </p:sp>
      <p:sp>
        <p:nvSpPr>
          <p:cNvPr id="12" name="Text 7"/>
          <p:cNvSpPr/>
          <p:nvPr/>
        </p:nvSpPr>
        <p:spPr>
          <a:xfrm>
            <a:off x="1236107" y="3971449"/>
            <a:ext cx="11647884" cy="2540318"/>
          </a:xfrm>
          <a:prstGeom prst="rect">
            <a:avLst/>
          </a:prstGeom>
          <a:noFill/>
          <a:ln/>
        </p:spPr>
        <p:txBody>
          <a:bodyPr wrap="square" lIns="0" tIns="0" rIns="0" bIns="0" rtlCol="0" anchor="t"/>
          <a:lstStyle/>
          <a:p>
            <a:pPr rtl="1" algn="r" indent="0" marL="0">
              <a:lnSpc>
                <a:spcPts val="2850"/>
              </a:lnSpc>
              <a:buNone/>
            </a:pPr>
            <a:r>
              <a:rPr lang="en-US" sz="1750" dirty="0">
                <a:solidFill>
                  <a:srgbClr val="000000"/>
                </a:solidFill>
                <a:highlight>
                  <a:srgbClr val="E0D7F4"/>
                </a:highlight>
                <a:latin typeface="Consolas" pitchFamily="34" charset="0"/>
                <a:ea typeface="Consolas" pitchFamily="34" charset="-122"/>
                <a:cs typeface="Consolas" pitchFamily="34" charset="-120"/>
              </a:rPr>
              <a:t>. Talk 51 أنا مدير قسم الخدمة في شركة تعليم اللغة الإنجليزية عبر الإنترنت للأطفال والمراهقين تُدعى </a:t>
            </a:r>
            <a:endParaRPr lang="en-US" sz="1750" dirty="0"/>
          </a:p>
          <a:p>
            <a:pPr rtl="1" algn="r" indent="0" marL="0">
              <a:lnSpc>
                <a:spcPts val="2850"/>
              </a:lnSpc>
              <a:buNone/>
            </a:pPr>
            <a:r>
              <a:rPr lang="en-US" sz="1750" dirty="0">
                <a:solidFill>
                  <a:srgbClr val="000000"/>
                </a:solidFill>
                <a:highlight>
                  <a:srgbClr val="E0D7F4"/>
                </a:highlight>
                <a:latin typeface="Consolas" pitchFamily="34" charset="0"/>
                <a:ea typeface="Consolas" pitchFamily="34" charset="-122"/>
                <a:cs typeface="Consolas" pitchFamily="34" charset="-120"/>
              </a:rPr>
              <a:t>في فريقي موظف متميز بشكل خاص، إذ يتمتع بأعلى معدل رضا للعملاء، وأعلى نسبة تجديد (والتجديد يعني أن العميل راضٍ عن المنتج والخدمة </a:t>
            </a:r>
            <a:endParaRPr lang="en-US" sz="1750" dirty="0"/>
          </a:p>
          <a:p>
            <a:pPr rtl="1" algn="r" indent="0" marL="0">
              <a:lnSpc>
                <a:spcPts val="2850"/>
              </a:lnSpc>
              <a:buNone/>
            </a:pPr>
            <a:r>
              <a:rPr lang="en-US" sz="1750" dirty="0">
                <a:solidFill>
                  <a:srgbClr val="000000"/>
                </a:solidFill>
                <a:highlight>
                  <a:srgbClr val="E0D7F4"/>
                </a:highlight>
                <a:latin typeface="Consolas" pitchFamily="34" charset="0"/>
                <a:ea typeface="Consolas" pitchFamily="34" charset="-122"/>
                <a:cs typeface="Consolas" pitchFamily="34" charset="-120"/>
              </a:rPr>
              <a:t>ويدفع مرة أخرى لمواصلة دراسة طفله معنا على المدى الطويل) ضمن جميع أعضاء الفريق</a:t>
            </a:r>
            <a:endParaRPr lang="en-US" sz="1750" dirty="0"/>
          </a:p>
          <a:p>
            <a:pPr rtl="1" algn="r" indent="0" marL="0">
              <a:lnSpc>
                <a:spcPts val="2850"/>
              </a:lnSpc>
              <a:buNone/>
            </a:pPr>
            <a:r>
              <a:rPr lang="en-US" sz="1750" dirty="0">
                <a:solidFill>
                  <a:srgbClr val="000000"/>
                </a:solidFill>
                <a:highlight>
                  <a:srgbClr val="E0D7F4"/>
                </a:highlight>
                <a:latin typeface="Consolas" pitchFamily="34" charset="0"/>
                <a:ea typeface="Consolas" pitchFamily="34" charset="-122"/>
                <a:cs typeface="Consolas" pitchFamily="34" charset="-120"/>
              </a:rPr>
              <a:t>لقد قمت برفع عدة تسجيلات لمكالمات بينه وبين العملاء، أرجو منك تحليلها بشكل شامل، عميق ومفصل لاكتشاف "الأسرار الفريدة" التي يتميز بها هذا الموظف المثالي من حيث محتوى وأساليب التواصل. سأستخدم هذه النتائج لاحقًا لتدريب فريقي، وخاصة الموظفين الجدد، بهدف تحسين المستوى العام للخدمة في الفريق</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9587865" y="449223"/>
            <a:ext cx="4473297" cy="559118"/>
          </a:xfrm>
          <a:prstGeom prst="rect">
            <a:avLst/>
          </a:prstGeom>
          <a:noFill/>
          <a:ln/>
        </p:spPr>
        <p:txBody>
          <a:bodyPr wrap="none" lIns="0" tIns="0" rIns="0" bIns="0" rtlCol="0" anchor="t"/>
          <a:lstStyle/>
          <a:p>
            <a:pPr rtl="1" algn="r" indent="0" marL="0">
              <a:lnSpc>
                <a:spcPts val="4400"/>
              </a:lnSpc>
              <a:buNone/>
            </a:pPr>
            <a:r>
              <a:rPr lang="en-US" sz="3500" b="1" dirty="0">
                <a:solidFill>
                  <a:srgbClr val="F95F88"/>
                </a:solidFill>
                <a:latin typeface="Petrona Bold" pitchFamily="34" charset="0"/>
                <a:ea typeface="Petrona Bold" pitchFamily="34" charset="-122"/>
                <a:cs typeface="Petrona Bold" pitchFamily="34" charset="-120"/>
              </a:rPr>
              <a:t>التباين يؤدي إلى الضرر</a:t>
            </a:r>
            <a:pPr rtl="1" algn="r" indent="0" marL="0">
              <a:lnSpc>
                <a:spcPts val="4400"/>
              </a:lnSpc>
              <a:buNone/>
            </a:pPr>
            <a:r>
              <a:rPr lang="en-US" sz="3500" b="1" dirty="0">
                <a:solidFill>
                  <a:srgbClr val="F95F88"/>
                </a:solidFill>
                <a:latin typeface="Petrona Bold" pitchFamily="34" charset="0"/>
                <a:ea typeface="Petrona Bold" pitchFamily="34" charset="-122"/>
                <a:cs typeface="Petrona Bold" pitchFamily="34" charset="-120"/>
              </a:rPr>
              <a:t>#3</a:t>
            </a:r>
            <a:endParaRPr lang="en-US" sz="3500" dirty="0"/>
          </a:p>
        </p:txBody>
      </p:sp>
      <p:sp>
        <p:nvSpPr>
          <p:cNvPr id="5" name="Shape 2"/>
          <p:cNvSpPr/>
          <p:nvPr/>
        </p:nvSpPr>
        <p:spPr>
          <a:xfrm>
            <a:off x="569238" y="1252299"/>
            <a:ext cx="13491924" cy="691039"/>
          </a:xfrm>
          <a:prstGeom prst="roundRect">
            <a:avLst>
              <a:gd name="adj" fmla="val 9886"/>
            </a:avLst>
          </a:prstGeom>
          <a:solidFill>
            <a:srgbClr val="B6D6FC"/>
          </a:solidFill>
          <a:ln/>
        </p:spPr>
      </p:sp>
      <p:pic>
        <p:nvPicPr>
          <p:cNvPr id="6" name="Image 1" descr="preencoded.png">    </p:cNvPr>
          <p:cNvPicPr>
            <a:picLocks noChangeAspect="1"/>
          </p:cNvPicPr>
          <p:nvPr/>
        </p:nvPicPr>
        <p:blipFill>
          <a:blip r:embed="rId2"/>
          <a:stretch>
            <a:fillRect/>
          </a:stretch>
        </p:blipFill>
        <p:spPr>
          <a:xfrm>
            <a:off x="13695283" y="1503640"/>
            <a:ext cx="203240" cy="162639"/>
          </a:xfrm>
          <a:prstGeom prst="rect">
            <a:avLst/>
          </a:prstGeom>
        </p:spPr>
      </p:pic>
      <p:sp>
        <p:nvSpPr>
          <p:cNvPr id="7" name="Text 3"/>
          <p:cNvSpPr/>
          <p:nvPr/>
        </p:nvSpPr>
        <p:spPr>
          <a:xfrm>
            <a:off x="731877" y="1455539"/>
            <a:ext cx="12800767" cy="260152"/>
          </a:xfrm>
          <a:prstGeom prst="rect">
            <a:avLst/>
          </a:prstGeom>
          <a:noFill/>
          <a:ln/>
        </p:spPr>
        <p:txBody>
          <a:bodyPr wrap="none" lIns="0" tIns="0" rIns="0" bIns="0" rtlCol="0" anchor="t"/>
          <a:lstStyle/>
          <a:p>
            <a:pPr rtl="1" algn="r" indent="0" marL="0">
              <a:lnSpc>
                <a:spcPts val="2000"/>
              </a:lnSpc>
              <a:buNone/>
            </a:pPr>
            <a:r>
              <a:rPr lang="en-US" sz="1250" b="1" dirty="0">
                <a:solidFill>
                  <a:srgbClr val="000000"/>
                </a:solidFill>
                <a:latin typeface="Inter" pitchFamily="34" charset="0"/>
                <a:ea typeface="Inter" pitchFamily="34" charset="-122"/>
                <a:cs typeface="Inter" pitchFamily="34" charset="-120"/>
              </a:rPr>
              <a:t>الرجاء مساعدتي في تصفية هذه السير الذاتية وإعلامي أيها مؤهل</a:t>
            </a:r>
            <a:endParaRPr lang="en-US" sz="1250" dirty="0"/>
          </a:p>
        </p:txBody>
      </p:sp>
      <p:sp>
        <p:nvSpPr>
          <p:cNvPr id="8" name="Shape 4"/>
          <p:cNvSpPr/>
          <p:nvPr/>
        </p:nvSpPr>
        <p:spPr>
          <a:xfrm>
            <a:off x="569238" y="2126218"/>
            <a:ext cx="13491924" cy="5654159"/>
          </a:xfrm>
          <a:prstGeom prst="roundRect">
            <a:avLst>
              <a:gd name="adj" fmla="val 1208"/>
            </a:avLst>
          </a:prstGeom>
          <a:solidFill>
            <a:srgbClr val="B6D6FC"/>
          </a:solidFill>
          <a:ln/>
        </p:spPr>
      </p:sp>
      <p:pic>
        <p:nvPicPr>
          <p:cNvPr id="9" name="Image 2" descr="preencoded.png">    </p:cNvPr>
          <p:cNvPicPr>
            <a:picLocks noChangeAspect="1"/>
          </p:cNvPicPr>
          <p:nvPr/>
        </p:nvPicPr>
        <p:blipFill>
          <a:blip r:embed="rId3"/>
          <a:stretch>
            <a:fillRect/>
          </a:stretch>
        </p:blipFill>
        <p:spPr>
          <a:xfrm>
            <a:off x="13695283" y="2377559"/>
            <a:ext cx="203240" cy="162639"/>
          </a:xfrm>
          <a:prstGeom prst="rect">
            <a:avLst/>
          </a:prstGeom>
        </p:spPr>
      </p:pic>
      <p:sp>
        <p:nvSpPr>
          <p:cNvPr id="10" name="Shape 5"/>
          <p:cNvSpPr/>
          <p:nvPr/>
        </p:nvSpPr>
        <p:spPr>
          <a:xfrm>
            <a:off x="731877" y="2329458"/>
            <a:ext cx="12800767" cy="5186720"/>
          </a:xfrm>
          <a:prstGeom prst="roundRect">
            <a:avLst>
              <a:gd name="adj" fmla="val 1317"/>
            </a:avLst>
          </a:prstGeom>
          <a:solidFill>
            <a:srgbClr val="E0D7F4"/>
          </a:solidFill>
          <a:ln/>
        </p:spPr>
      </p:sp>
      <p:sp>
        <p:nvSpPr>
          <p:cNvPr id="11" name="Shape 6"/>
          <p:cNvSpPr/>
          <p:nvPr/>
        </p:nvSpPr>
        <p:spPr>
          <a:xfrm>
            <a:off x="723781" y="2329458"/>
            <a:ext cx="12816959" cy="5186720"/>
          </a:xfrm>
          <a:prstGeom prst="roundRect">
            <a:avLst>
              <a:gd name="adj" fmla="val 470"/>
            </a:avLst>
          </a:prstGeom>
          <a:solidFill>
            <a:srgbClr val="E0D7F4"/>
          </a:solidFill>
          <a:ln/>
        </p:spPr>
      </p:sp>
      <p:sp>
        <p:nvSpPr>
          <p:cNvPr id="12" name="Text 7"/>
          <p:cNvSpPr/>
          <p:nvPr/>
        </p:nvSpPr>
        <p:spPr>
          <a:xfrm>
            <a:off x="886420" y="2451378"/>
            <a:ext cx="12491680" cy="4942880"/>
          </a:xfrm>
          <a:prstGeom prst="rect">
            <a:avLst/>
          </a:prstGeom>
          <a:noFill/>
          <a:ln/>
        </p:spPr>
        <p:txBody>
          <a:bodyPr wrap="square" lIns="0" tIns="0" rIns="0" bIns="0" rtlCol="0" anchor="t"/>
          <a:lstStyle/>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أنت مساعدي في فرز السير الذاتية. مهمتك هي مراجعة وتقييم السير الذاتية لتحديد أيّها يستحق الانتقال إلى مرحلة المقابلة، وذلك بالاستناد إلى وصف الوظيفة، ومتطلبات الفرز، والعينات الإيجابية والسلبية. الرجاء تقديم أسبابك لكل تقييم</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:لقد قمت برفع 3 ملفات مرفقة لك</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(1) وصف الوظيفة</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(2) "عينة جيدة" تطابق وصف الوظيفة</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(3) "عينة سيئة" لا تطابق وصف الوظيفة</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:متطلبات الفرز الخاصة بي كما يلي</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1. لديه خبرة مبيعات لا تقل عن سنتين</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2. لديه رغبة قوية في تحقيق الأرباح</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3. طليق في التواصل</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4. يتمتع بروح العمل الجماعي</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5. يمتلك عقلية إيثارية (يحب مساعدة الآخرين)</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6. مبادر في العمل</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7. حاصل على درجة البكالوريوس أو أعلى</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8. يمكنه استخدام اللغة الإنجليزية كلغة عمل</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9. عمل في كل شركة لأكثر من سنة واحدة</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:متطلبات الإخراج</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(1)جدول ملخص</a:t>
            </a:r>
            <a:endParaRPr lang="en-US" sz="1250" dirty="0"/>
          </a:p>
          <a:p>
            <a:pPr rtl="1" algn="r" indent="0" marL="0">
              <a:lnSpc>
                <a:spcPts val="2000"/>
              </a:lnSpc>
              <a:buNone/>
            </a:pPr>
            <a:r>
              <a:rPr lang="en-US" sz="1250" dirty="0">
                <a:solidFill>
                  <a:srgbClr val="000000"/>
                </a:solidFill>
                <a:highlight>
                  <a:srgbClr val="E0D7F4"/>
                </a:highlight>
                <a:latin typeface="Consolas" pitchFamily="34" charset="0"/>
                <a:ea typeface="Consolas" pitchFamily="34" charset="-122"/>
                <a:cs typeface="Consolas" pitchFamily="34" charset="-120"/>
              </a:rPr>
              <a:t>(2) مراجعة موجزة لكل سيرة ذاتية</a:t>
            </a:r>
            <a:endParaRPr lang="en-US" sz="12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9950648" y="528280"/>
            <a:ext cx="4159568" cy="510897"/>
          </a:xfrm>
          <a:prstGeom prst="rect">
            <a:avLst/>
          </a:prstGeom>
          <a:noFill/>
          <a:ln/>
        </p:spPr>
        <p:txBody>
          <a:bodyPr wrap="none" lIns="0" tIns="0" rIns="0" bIns="0" rtlCol="0" anchor="t"/>
          <a:lstStyle/>
          <a:p>
            <a:pPr rtl="1" algn="r" indent="0" marL="0">
              <a:lnSpc>
                <a:spcPts val="4000"/>
              </a:lnSpc>
              <a:buNone/>
            </a:pPr>
            <a:r>
              <a:rPr lang="en-US" sz="3200" b="1" dirty="0">
                <a:solidFill>
                  <a:srgbClr val="F95F88"/>
                </a:solidFill>
                <a:latin typeface="Petrona Bold" pitchFamily="34" charset="0"/>
                <a:ea typeface="Petrona Bold" pitchFamily="34" charset="-122"/>
                <a:cs typeface="Petrona Bold" pitchFamily="34" charset="-120"/>
              </a:rPr>
              <a:t>المقارنة تؤدي إلى الضرر</a:t>
            </a:r>
            <a:pPr rtl="1" algn="r" indent="0" marL="0">
              <a:lnSpc>
                <a:spcPts val="4000"/>
              </a:lnSpc>
              <a:buNone/>
            </a:pPr>
            <a:r>
              <a:rPr lang="en-US" sz="3200" b="1" dirty="0">
                <a:solidFill>
                  <a:srgbClr val="F95F88"/>
                </a:solidFill>
                <a:latin typeface="Petrona Bold" pitchFamily="34" charset="0"/>
                <a:ea typeface="Petrona Bold" pitchFamily="34" charset="-122"/>
                <a:cs typeface="Petrona Bold" pitchFamily="34" charset="-120"/>
              </a:rPr>
              <a:t>#2</a:t>
            </a:r>
            <a:endParaRPr lang="en-US" sz="3200" dirty="0"/>
          </a:p>
        </p:txBody>
      </p:sp>
      <p:sp>
        <p:nvSpPr>
          <p:cNvPr id="5" name="Shape 2"/>
          <p:cNvSpPr/>
          <p:nvPr/>
        </p:nvSpPr>
        <p:spPr>
          <a:xfrm>
            <a:off x="520184" y="1262063"/>
            <a:ext cx="13590032" cy="631388"/>
          </a:xfrm>
          <a:prstGeom prst="roundRect">
            <a:avLst>
              <a:gd name="adj" fmla="val 9887"/>
            </a:avLst>
          </a:prstGeom>
          <a:solidFill>
            <a:srgbClr val="B6D6FC"/>
          </a:solidFill>
          <a:ln/>
        </p:spPr>
      </p:sp>
      <p:pic>
        <p:nvPicPr>
          <p:cNvPr id="6" name="Image 1" descr="preencoded.png">    </p:cNvPr>
          <p:cNvPicPr>
            <a:picLocks noChangeAspect="1"/>
          </p:cNvPicPr>
          <p:nvPr/>
        </p:nvPicPr>
        <p:blipFill>
          <a:blip r:embed="rId2"/>
          <a:stretch>
            <a:fillRect/>
          </a:stretch>
        </p:blipFill>
        <p:spPr>
          <a:xfrm>
            <a:off x="13775888" y="1485424"/>
            <a:ext cx="185738" cy="148590"/>
          </a:xfrm>
          <a:prstGeom prst="rect">
            <a:avLst/>
          </a:prstGeom>
        </p:spPr>
      </p:pic>
      <p:sp>
        <p:nvSpPr>
          <p:cNvPr id="7" name="Text 3"/>
          <p:cNvSpPr/>
          <p:nvPr/>
        </p:nvSpPr>
        <p:spPr>
          <a:xfrm>
            <a:off x="668774" y="1447800"/>
            <a:ext cx="12958524" cy="237649"/>
          </a:xfrm>
          <a:prstGeom prst="rect">
            <a:avLst/>
          </a:prstGeom>
          <a:noFill/>
          <a:ln/>
        </p:spPr>
        <p:txBody>
          <a:bodyPr wrap="none" lIns="0" tIns="0" rIns="0" bIns="0" rtlCol="0" anchor="t"/>
          <a:lstStyle/>
          <a:p>
            <a:pPr rtl="1" algn="r" indent="0" marL="0">
              <a:lnSpc>
                <a:spcPts val="1850"/>
              </a:lnSpc>
              <a:buNone/>
            </a:pPr>
            <a:r>
              <a:rPr lang="en-US" sz="1150" b="1" dirty="0">
                <a:solidFill>
                  <a:srgbClr val="000000"/>
                </a:solidFill>
                <a:latin typeface="Inter" pitchFamily="34" charset="0"/>
                <a:ea typeface="Inter" pitchFamily="34" charset="-122"/>
                <a:cs typeface="Inter" pitchFamily="34" charset="-120"/>
              </a:rPr>
              <a:t>يرجى تحليل تسجيلات مكالمات المبيعات هذه وتقديم بعض الاقتراحات</a:t>
            </a:r>
            <a:endParaRPr lang="en-US" sz="1150" dirty="0"/>
          </a:p>
        </p:txBody>
      </p:sp>
      <p:sp>
        <p:nvSpPr>
          <p:cNvPr id="8" name="Shape 4"/>
          <p:cNvSpPr/>
          <p:nvPr/>
        </p:nvSpPr>
        <p:spPr>
          <a:xfrm>
            <a:off x="520184" y="2060615"/>
            <a:ext cx="13590032" cy="5640705"/>
          </a:xfrm>
          <a:prstGeom prst="roundRect">
            <a:avLst>
              <a:gd name="adj" fmla="val 1107"/>
            </a:avLst>
          </a:prstGeom>
          <a:solidFill>
            <a:srgbClr val="B6D6FC"/>
          </a:solidFill>
          <a:ln/>
        </p:spPr>
      </p:sp>
      <p:pic>
        <p:nvPicPr>
          <p:cNvPr id="9" name="Image 2" descr="preencoded.png">    </p:cNvPr>
          <p:cNvPicPr>
            <a:picLocks noChangeAspect="1"/>
          </p:cNvPicPr>
          <p:nvPr/>
        </p:nvPicPr>
        <p:blipFill>
          <a:blip r:embed="rId3"/>
          <a:stretch>
            <a:fillRect/>
          </a:stretch>
        </p:blipFill>
        <p:spPr>
          <a:xfrm>
            <a:off x="13775888" y="2283976"/>
            <a:ext cx="185738" cy="148590"/>
          </a:xfrm>
          <a:prstGeom prst="rect">
            <a:avLst/>
          </a:prstGeom>
        </p:spPr>
      </p:pic>
      <p:sp>
        <p:nvSpPr>
          <p:cNvPr id="10" name="Shape 5"/>
          <p:cNvSpPr/>
          <p:nvPr/>
        </p:nvSpPr>
        <p:spPr>
          <a:xfrm>
            <a:off x="668774" y="2246352"/>
            <a:ext cx="12958524" cy="5213509"/>
          </a:xfrm>
          <a:prstGeom prst="roundRect">
            <a:avLst>
              <a:gd name="adj" fmla="val 1197"/>
            </a:avLst>
          </a:prstGeom>
          <a:solidFill>
            <a:srgbClr val="E0D7F4"/>
          </a:solidFill>
          <a:ln/>
        </p:spPr>
      </p:sp>
      <p:sp>
        <p:nvSpPr>
          <p:cNvPr id="11" name="Shape 6"/>
          <p:cNvSpPr/>
          <p:nvPr/>
        </p:nvSpPr>
        <p:spPr>
          <a:xfrm>
            <a:off x="661392" y="2246352"/>
            <a:ext cx="12973288" cy="5213509"/>
          </a:xfrm>
          <a:prstGeom prst="roundRect">
            <a:avLst>
              <a:gd name="adj" fmla="val 428"/>
            </a:avLst>
          </a:prstGeom>
          <a:solidFill>
            <a:srgbClr val="E0D7F4"/>
          </a:solidFill>
          <a:ln/>
        </p:spPr>
      </p:sp>
      <p:sp>
        <p:nvSpPr>
          <p:cNvPr id="12" name="Text 7"/>
          <p:cNvSpPr/>
          <p:nvPr/>
        </p:nvSpPr>
        <p:spPr>
          <a:xfrm>
            <a:off x="809982" y="2357795"/>
            <a:ext cx="12676108" cy="4990624"/>
          </a:xfrm>
          <a:prstGeom prst="rect">
            <a:avLst/>
          </a:prstGeom>
          <a:noFill/>
          <a:ln/>
        </p:spPr>
        <p:txBody>
          <a:bodyPr wrap="square" lIns="0" tIns="0" rIns="0" bIns="0" rtlCol="0" anchor="t"/>
          <a:lstStyle/>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انا مديرة المبيعات لأعمال Talk 51</a:t>
            </a: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  في سوق التعليم عبر الانترنت في تركيا حيث نقدم دروسا فردية في اللغة الانجليزية عبر الانترنت للطلاب الصغار مع معلمين ناطقين باللغة الانجليزية  بعد أن يتلقى فريق المبيعات الخاص بي العملاء المحتملين ,يتواصلون معهم عبر الهاتف لمساعدة أطفالهم على حجز درس تجريبي مجاني وتجربة منصتنا التعليمية عبر الإنترنت.</a:t>
            </a:r>
            <a:endParaRPr lang="en-US" sz="1150" dirty="0"/>
          </a:p>
          <a:p>
            <a:pPr rtl="1" algn="r" indent="0" marL="0">
              <a:lnSpc>
                <a:spcPts val="1850"/>
              </a:lnSpc>
              <a:buNone/>
            </a:pP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ولتحسين جودة خدمة ما قبل الدرس التجريبي، أرسلت لك 3 تسجيلات لمكالمات أجراها فريقي ضمن هذه المرحلة. كما أرفقت لقطة شاشة لتوضيح مدة كل مكالمة لمساعدتك في التحليل</a:t>
            </a: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:يرجى مراجعة تسجيلات المكالمات بدقة ومساعدتي في تحليل ما يلي</a:t>
            </a: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(1) أفاد فريقي بأنّه خلال مرحلة "تأكيد الحجز والتذكير بالحضور"، يقضي مندوبي المبيعات وقتًا طويلًا في شرح كيفية تنزيل برنامج منصة الدروس أو التطبيق أو برنامج Air Class على سطح المكتب للمستخدمين.</a:t>
            </a: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استنادًا إلى تسجيلات المكالمات، هل يمكنك تحديد ما إذا كان هذا الملاحظة دقيقة؟</a:t>
            </a: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وإذا كانت هذه المشكلة موجودة في التسجيلات، فكم من وقت المكالمة تم قضاؤه في هذا الجزء؟</a:t>
            </a:r>
            <a:endParaRPr lang="en-US" sz="1150" dirty="0"/>
          </a:p>
          <a:p>
            <a:pPr rtl="1" algn="r" indent="0" marL="0">
              <a:lnSpc>
                <a:spcPts val="1850"/>
              </a:lnSpc>
              <a:buNone/>
            </a:pP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(2) أفاد فريقي أيضًا بأن شركة 51Talk ليست معروفة جيدًا بعد في تركيا، لذا يحتاج مندوبي المبيعات إلى تخصيص وقت لشرح "من نحن" للعملاء. استنادًا إلى تسجيلات المكالمات، هل يمكنك تحديد ما إذا كان هذا الملاحظ دقيقًا؟ وإذا ظهرت هذه المشكلة في التسجيلات، كم من وقت المكالمة تم إنفاقه على ذلك؟</a:t>
            </a:r>
            <a:endParaRPr lang="en-US" sz="1150" dirty="0"/>
          </a:p>
          <a:p>
            <a:pPr rtl="1" algn="r" indent="0" marL="0">
              <a:lnSpc>
                <a:spcPts val="1850"/>
              </a:lnSpc>
              <a:buNone/>
            </a:pP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(3)الهدف الرئيسي من هذه المكالمات التي تسبق الدرس التجريبي هو "تسهيل حضور العميل للدرس التجريبي". ما هي المشكلات التي حددتها من تسجيلات المكالمات فيما يتعلق بهذا الأمر؟</a:t>
            </a:r>
            <a:endParaRPr lang="en-US" sz="1150" dirty="0"/>
          </a:p>
          <a:p>
            <a:pPr rtl="1" algn="r" indent="0" marL="0">
              <a:lnSpc>
                <a:spcPts val="1850"/>
              </a:lnSpc>
              <a:buNone/>
            </a:pP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(4)إذا كنت سأقسم محتوى المكالمة إلى ثلاثة أجزاء، هل يمكنك تحليل التوزيع الزمني التقريبي لكل جزء؟</a:t>
            </a: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الجزء 1: تقديم علامة 51Talk التجارية، المنتج، أسلوب التعليم، وفهم معلومات المستخدم</a:t>
            </a: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الجزء 2: تقديم الدعم للمستخدم لحجز وحضور الدرس</a:t>
            </a: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الجزء 3: عرض المبيعات أو الإجراءات البيعية المباشرة، مثل تحليل الاحتياجات بشكل معمق، التسعير، وذكر طرق الدفع وخيارات التقسيط، إلخ.</a:t>
            </a:r>
            <a:endParaRPr lang="en-US" sz="1150" dirty="0"/>
          </a:p>
          <a:p>
            <a:pPr rtl="1" algn="r" indent="0" marL="0">
              <a:lnSpc>
                <a:spcPts val="1850"/>
              </a:lnSpc>
              <a:buNone/>
            </a:pPr>
            <a:endParaRPr lang="en-US" sz="1150" dirty="0"/>
          </a:p>
          <a:p>
            <a:pPr rtl="1" algn="r" indent="0" marL="0">
              <a:lnSpc>
                <a:spcPts val="1850"/>
              </a:lnSpc>
              <a:buNone/>
            </a:pPr>
            <a:r>
              <a:rPr lang="en-US" sz="1150" dirty="0">
                <a:solidFill>
                  <a:srgbClr val="000000"/>
                </a:solidFill>
                <a:highlight>
                  <a:srgbClr val="E0D7F4"/>
                </a:highlight>
                <a:latin typeface="Consolas" pitchFamily="34" charset="0"/>
                <a:ea typeface="Consolas" pitchFamily="34" charset="-122"/>
                <a:cs typeface="Consolas" pitchFamily="34" charset="-120"/>
              </a:rPr>
              <a:t>يرجى تقديم الإجابة لكل سؤال خطوة بخطوة، واحصل على تأكيدي قبل الانتقال إلى الخطوة التالية. يجب أن تكون جميع الإجابات باللغة الصينية.</a:t>
            </a:r>
            <a:endParaRPr lang="en-US" sz="11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771096"/>
          </a:xfrm>
          <a:prstGeom prst="rect">
            <a:avLst/>
          </a:prstGeom>
        </p:spPr>
      </p:pic>
      <p:sp>
        <p:nvSpPr>
          <p:cNvPr id="3" name="Shape 0"/>
          <p:cNvSpPr/>
          <p:nvPr/>
        </p:nvSpPr>
        <p:spPr>
          <a:xfrm>
            <a:off x="0" y="0"/>
            <a:ext cx="14630400" cy="8771096"/>
          </a:xfrm>
          <a:prstGeom prst="rect">
            <a:avLst/>
          </a:prstGeom>
          <a:solidFill>
            <a:srgbClr val="FDFAF7">
              <a:alpha val="85000"/>
            </a:srgbClr>
          </a:solidFill>
          <a:ln/>
        </p:spPr>
      </p:sp>
      <p:sp>
        <p:nvSpPr>
          <p:cNvPr id="4" name="Text 1"/>
          <p:cNvSpPr/>
          <p:nvPr/>
        </p:nvSpPr>
        <p:spPr>
          <a:xfrm>
            <a:off x="5075873" y="386001"/>
            <a:ext cx="9063276" cy="1331595"/>
          </a:xfrm>
          <a:prstGeom prst="rect">
            <a:avLst/>
          </a:prstGeom>
          <a:noFill/>
          <a:ln/>
        </p:spPr>
        <p:txBody>
          <a:bodyPr wrap="square" lIns="0" tIns="0" rIns="0" bIns="0" rtlCol="0" anchor="t"/>
          <a:lstStyle/>
          <a:p>
            <a:pPr rtl="1" algn="r" indent="0" marL="0">
              <a:lnSpc>
                <a:spcPts val="5200"/>
              </a:lnSpc>
              <a:buNone/>
            </a:pPr>
            <a:r>
              <a:rPr lang="en-US" sz="4150" b="1" dirty="0">
                <a:solidFill>
                  <a:srgbClr val="F95F88"/>
                </a:solidFill>
                <a:latin typeface="Petrona Bold" pitchFamily="34" charset="0"/>
                <a:ea typeface="Petrona Bold" pitchFamily="34" charset="-122"/>
                <a:cs typeface="Petrona Bold" pitchFamily="34" charset="-120"/>
              </a:rPr>
              <a:t>جنرال غير كفء يُرهق جيشه</a:t>
            </a:r>
            <a:pPr rtl="1" algn="r" indent="0" marL="0">
              <a:lnSpc>
                <a:spcPts val="5200"/>
              </a:lnSpc>
              <a:buNone/>
            </a:pPr>
            <a:r>
              <a:rPr lang="en-US" sz="4150" b="1" dirty="0">
                <a:solidFill>
                  <a:srgbClr val="F95F88"/>
                </a:solidFill>
                <a:latin typeface="Petrona Bold" pitchFamily="34" charset="0"/>
                <a:ea typeface="Petrona Bold" pitchFamily="34" charset="-122"/>
                <a:cs typeface="Petrona Bold" pitchFamily="34" charset="-120"/>
              </a:rPr>
              <a:t>
</a:t>
            </a:r>
            <a:pPr rtl="1" algn="r" indent="0" marL="0">
              <a:lnSpc>
                <a:spcPts val="5200"/>
              </a:lnSpc>
              <a:buNone/>
            </a:pPr>
            <a:r>
              <a:rPr lang="en-US" sz="4150" b="1" dirty="0">
                <a:solidFill>
                  <a:srgbClr val="F95F88"/>
                </a:solidFill>
                <a:latin typeface="Petrona Bold" pitchFamily="34" charset="0"/>
                <a:ea typeface="Petrona Bold" pitchFamily="34" charset="-122"/>
                <a:cs typeface="Petrona Bold" pitchFamily="34" charset="-120"/>
              </a:rPr>
              <a:t>وصائغ الكلمات اليوم يُرهق الذكاء الاصطناعي</a:t>
            </a:r>
            <a:endParaRPr lang="en-US" sz="4150" dirty="0"/>
          </a:p>
        </p:txBody>
      </p:sp>
      <p:pic>
        <p:nvPicPr>
          <p:cNvPr id="5" name="Image 1" descr="preencoded.png">    </p:cNvPr>
          <p:cNvPicPr>
            <a:picLocks noChangeAspect="1"/>
          </p:cNvPicPr>
          <p:nvPr/>
        </p:nvPicPr>
        <p:blipFill>
          <a:blip r:embed="rId2"/>
          <a:stretch>
            <a:fillRect/>
          </a:stretch>
        </p:blipFill>
        <p:spPr>
          <a:xfrm>
            <a:off x="2628662" y="1928098"/>
            <a:ext cx="11510486" cy="645699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2775228"/>
            <a:ext cx="13042821" cy="1559243"/>
          </a:xfrm>
          <a:prstGeom prst="rect">
            <a:avLst/>
          </a:prstGeom>
          <a:noFill/>
          <a:ln/>
        </p:spPr>
        <p:txBody>
          <a:bodyPr wrap="square" lIns="0" tIns="0" rIns="0" bIns="0" rtlCol="0" anchor="t"/>
          <a:lstStyle/>
          <a:p>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السؤال رقم 2: هل ستصبح الموجهات (prompts) قديمة؟</a:t>
            </a:r>
            <a:endParaRPr lang="en-US" sz="4900" dirty="0"/>
          </a:p>
        </p:txBody>
      </p:sp>
      <p:sp>
        <p:nvSpPr>
          <p:cNvPr id="5" name="Text 2"/>
          <p:cNvSpPr/>
          <p:nvPr/>
        </p:nvSpPr>
        <p:spPr>
          <a:xfrm>
            <a:off x="810577" y="4674632"/>
            <a:ext cx="13009364" cy="779621"/>
          </a:xfrm>
          <a:prstGeom prst="rect">
            <a:avLst/>
          </a:prstGeom>
          <a:noFill/>
          <a:ln/>
        </p:spPr>
        <p:txBody>
          <a:bodyPr wrap="none" lIns="0" tIns="0" rIns="0" bIns="0" rtlCol="0" anchor="t"/>
          <a:lstStyle/>
          <a:p>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ستغوص أعمق، تصبح ذاكرة عضلية، تصبح مسألة ذوق</a:t>
            </a:r>
            <a:endParaRPr lang="en-US" sz="4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909328"/>
          </a:xfrm>
          <a:prstGeom prst="rect">
            <a:avLst/>
          </a:prstGeom>
        </p:spPr>
      </p:pic>
      <p:sp>
        <p:nvSpPr>
          <p:cNvPr id="3" name="Shape 0"/>
          <p:cNvSpPr/>
          <p:nvPr/>
        </p:nvSpPr>
        <p:spPr>
          <a:xfrm>
            <a:off x="0" y="0"/>
            <a:ext cx="14630400" cy="8909328"/>
          </a:xfrm>
          <a:prstGeom prst="rect">
            <a:avLst/>
          </a:prstGeom>
          <a:solidFill>
            <a:srgbClr val="FDFAF7">
              <a:alpha val="85000"/>
            </a:srgbClr>
          </a:solidFill>
          <a:ln/>
        </p:spPr>
      </p:sp>
      <p:sp>
        <p:nvSpPr>
          <p:cNvPr id="4" name="Text 1"/>
          <p:cNvSpPr/>
          <p:nvPr/>
        </p:nvSpPr>
        <p:spPr>
          <a:xfrm>
            <a:off x="3303508" y="434102"/>
            <a:ext cx="10774442" cy="542568"/>
          </a:xfrm>
          <a:prstGeom prst="rect">
            <a:avLst/>
          </a:prstGeom>
          <a:noFill/>
          <a:ln/>
        </p:spPr>
        <p:txBody>
          <a:bodyPr wrap="none" lIns="0" tIns="0" rIns="0" bIns="0" rtlCol="0" anchor="t"/>
          <a:lstStyle/>
          <a:p>
            <a:pPr rtl="1" algn="r" indent="0" marL="0">
              <a:lnSpc>
                <a:spcPts val="4250"/>
              </a:lnSpc>
              <a:buNone/>
            </a:pPr>
            <a:r>
              <a:rPr lang="en-US" sz="3400" b="1" dirty="0">
                <a:solidFill>
                  <a:srgbClr val="F95F88"/>
                </a:solidFill>
                <a:latin typeface="Petrona Bold" pitchFamily="34" charset="0"/>
                <a:ea typeface="Petrona Bold" pitchFamily="34" charset="-122"/>
                <a:cs typeface="Petrona Bold" pitchFamily="34" charset="-120"/>
              </a:rPr>
              <a:t>المبتدئ يكافح مع التقنيات، الخبراء يعتمدون على الذاكرة العضلية</a:t>
            </a:r>
            <a:endParaRPr lang="en-US" sz="3400" dirty="0"/>
          </a:p>
        </p:txBody>
      </p:sp>
      <p:pic>
        <p:nvPicPr>
          <p:cNvPr id="5" name="Image 1" descr="preencoded.png">    </p:cNvPr>
          <p:cNvPicPr>
            <a:picLocks noChangeAspect="1"/>
          </p:cNvPicPr>
          <p:nvPr/>
        </p:nvPicPr>
        <p:blipFill>
          <a:blip r:embed="rId2"/>
          <a:stretch>
            <a:fillRect/>
          </a:stretch>
        </p:blipFill>
        <p:spPr>
          <a:xfrm>
            <a:off x="1132880" y="1213366"/>
            <a:ext cx="12945070" cy="72618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1490663" y="3165038"/>
            <a:ext cx="11649075" cy="779621"/>
          </a:xfrm>
          <a:prstGeom prst="rect">
            <a:avLst/>
          </a:prstGeom>
          <a:noFill/>
          <a:ln/>
        </p:spPr>
        <p:txBody>
          <a:bodyPr wrap="none" lIns="0" tIns="0" rIns="0" bIns="0" rtlCol="0" anchor="t"/>
          <a:lstStyle/>
          <a:p>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السؤال رقم 3: هل يمكن إتقان الموجهات بسرعة؟</a:t>
            </a:r>
            <a:endParaRPr lang="en-US" sz="4900" dirty="0"/>
          </a:p>
        </p:txBody>
      </p:sp>
      <p:sp>
        <p:nvSpPr>
          <p:cNvPr id="5" name="Text 2"/>
          <p:cNvSpPr/>
          <p:nvPr/>
        </p:nvSpPr>
        <p:spPr>
          <a:xfrm>
            <a:off x="3648432" y="4284821"/>
            <a:ext cx="7333655" cy="779621"/>
          </a:xfrm>
          <a:prstGeom prst="rect">
            <a:avLst/>
          </a:prstGeom>
          <a:noFill/>
          <a:ln/>
        </p:spPr>
        <p:txBody>
          <a:bodyPr wrap="none" lIns="0" tIns="0" rIns="0" bIns="0" rtlCol="0" anchor="t"/>
          <a:lstStyle/>
          <a:p>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لا حاجز للدخول، لا نهاية للتخرج</a:t>
            </a:r>
            <a:endParaRPr lang="en-US" sz="49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2385417"/>
            <a:ext cx="13042821" cy="1559243"/>
          </a:xfrm>
          <a:prstGeom prst="rect">
            <a:avLst/>
          </a:prstGeom>
          <a:noFill/>
          <a:ln/>
        </p:spPr>
        <p:txBody>
          <a:bodyPr wrap="square" lIns="0" tIns="0" rIns="0" bIns="0" rtlCol="0" anchor="t"/>
          <a:lstStyle/>
          <a:p>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السؤال رقم 4: إلى أي مدى تحتاج كلمات الموجه إلى "الصياغة"؟</a:t>
            </a:r>
            <a:endParaRPr lang="en-US" sz="4900" dirty="0"/>
          </a:p>
        </p:txBody>
      </p:sp>
      <p:sp>
        <p:nvSpPr>
          <p:cNvPr id="5" name="Text 2"/>
          <p:cNvSpPr/>
          <p:nvPr/>
        </p:nvSpPr>
        <p:spPr>
          <a:xfrm>
            <a:off x="793790" y="4284821"/>
            <a:ext cx="13042821" cy="1559243"/>
          </a:xfrm>
          <a:prstGeom prst="rect">
            <a:avLst/>
          </a:prstGeom>
          <a:noFill/>
          <a:ln/>
        </p:spPr>
        <p:txBody>
          <a:bodyPr wrap="square" lIns="0" tIns="0" rIns="0" bIns="0" rtlCol="0" anchor="t"/>
          <a:lstStyle/>
          <a:p>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الحد الأدنى يجب أن يكون متيناً، الحد الأعلى يجب أن يكون مركزاً</a:t>
            </a:r>
            <a:endParaRPr lang="en-US" sz="4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10352842" y="311825"/>
            <a:ext cx="3880723" cy="389930"/>
          </a:xfrm>
          <a:prstGeom prst="rect">
            <a:avLst/>
          </a:prstGeom>
          <a:noFill/>
          <a:ln/>
        </p:spPr>
        <p:txBody>
          <a:bodyPr wrap="none" lIns="0" tIns="0" rIns="0" bIns="0" rtlCol="0" anchor="t"/>
          <a:lstStyle/>
          <a:p>
            <a:pPr rtl="1" algn="r"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الأركان الأربعة لصياغة الموجهات</a:t>
            </a:r>
            <a:endParaRPr lang="en-US" sz="2450" dirty="0"/>
          </a:p>
        </p:txBody>
      </p:sp>
      <p:pic>
        <p:nvPicPr>
          <p:cNvPr id="3" name="Image 0" descr="preencoded.png">    </p:cNvPr>
          <p:cNvPicPr>
            <a:picLocks noChangeAspect="1"/>
          </p:cNvPicPr>
          <p:nvPr/>
        </p:nvPicPr>
        <p:blipFill>
          <a:blip r:embed="rId1"/>
          <a:stretch>
            <a:fillRect/>
          </a:stretch>
        </p:blipFill>
        <p:spPr>
          <a:xfrm>
            <a:off x="7386042" y="928568"/>
            <a:ext cx="6847523" cy="4232077"/>
          </a:xfrm>
          <a:prstGeom prst="rect">
            <a:avLst/>
          </a:prstGeom>
        </p:spPr>
      </p:pic>
      <p:sp>
        <p:nvSpPr>
          <p:cNvPr id="4" name="Text 1"/>
          <p:cNvSpPr/>
          <p:nvPr/>
        </p:nvSpPr>
        <p:spPr>
          <a:xfrm>
            <a:off x="12674203" y="5302329"/>
            <a:ext cx="1559362" cy="202525"/>
          </a:xfrm>
          <a:prstGeom prst="rect">
            <a:avLst/>
          </a:prstGeom>
          <a:noFill/>
          <a:ln/>
        </p:spPr>
        <p:txBody>
          <a:bodyPr wrap="none" lIns="0" tIns="0" rIns="0" bIns="0" rtlCol="0" anchor="t"/>
          <a:lstStyle/>
          <a:p>
            <a:pPr rtl="1" algn="r" indent="0" marL="0">
              <a:lnSpc>
                <a:spcPts val="1500"/>
              </a:lnSpc>
              <a:buNone/>
            </a:pPr>
            <a:r>
              <a:rPr lang="en-US" sz="1200" b="1" dirty="0">
                <a:solidFill>
                  <a:srgbClr val="000000"/>
                </a:solidFill>
                <a:latin typeface="Petrona Bold" pitchFamily="34" charset="0"/>
                <a:ea typeface="Petrona Bold" pitchFamily="34" charset="-122"/>
                <a:cs typeface="Petrona Bold" pitchFamily="34" charset="-120"/>
              </a:rPr>
              <a:t>☯️</a:t>
            </a:r>
            <a:pPr rtl="1" algn="r"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عقلية (Mindset)</a:t>
            </a:r>
            <a:endParaRPr lang="en-US" sz="1200" dirty="0"/>
          </a:p>
        </p:txBody>
      </p:sp>
      <p:sp>
        <p:nvSpPr>
          <p:cNvPr id="5" name="Text 2"/>
          <p:cNvSpPr/>
          <p:nvPr/>
        </p:nvSpPr>
        <p:spPr>
          <a:xfrm>
            <a:off x="7386042" y="5572839"/>
            <a:ext cx="6847523"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لفلسفة الأساسية لتنمية التفكير الواضح وتعلم كيفية التواصل بفعالية مع الذكاء الاصطناعي.</a:t>
            </a:r>
            <a:endParaRPr lang="en-US" sz="850" dirty="0"/>
          </a:p>
        </p:txBody>
      </p:sp>
      <p:pic>
        <p:nvPicPr>
          <p:cNvPr id="6" name="Image 1" descr="preencoded.png">    </p:cNvPr>
          <p:cNvPicPr>
            <a:picLocks noChangeAspect="1"/>
          </p:cNvPicPr>
          <p:nvPr/>
        </p:nvPicPr>
        <p:blipFill>
          <a:blip r:embed="rId2"/>
          <a:stretch>
            <a:fillRect/>
          </a:stretch>
        </p:blipFill>
        <p:spPr>
          <a:xfrm>
            <a:off x="396835" y="928568"/>
            <a:ext cx="6847523" cy="4232077"/>
          </a:xfrm>
          <a:prstGeom prst="rect">
            <a:avLst/>
          </a:prstGeom>
        </p:spPr>
      </p:pic>
      <p:sp>
        <p:nvSpPr>
          <p:cNvPr id="7" name="Text 3"/>
          <p:cNvSpPr/>
          <p:nvPr/>
        </p:nvSpPr>
        <p:spPr>
          <a:xfrm>
            <a:off x="5538311" y="5302329"/>
            <a:ext cx="1706047" cy="202525"/>
          </a:xfrm>
          <a:prstGeom prst="rect">
            <a:avLst/>
          </a:prstGeom>
          <a:noFill/>
          <a:ln/>
        </p:spPr>
        <p:txBody>
          <a:bodyPr wrap="none" lIns="0" tIns="0" rIns="0" bIns="0" rtlCol="0" anchor="t"/>
          <a:lstStyle/>
          <a:p>
            <a:pPr rtl="1" algn="r" indent="0" marL="0">
              <a:lnSpc>
                <a:spcPts val="1500"/>
              </a:lnSpc>
              <a:buNone/>
            </a:pPr>
            <a:r>
              <a:rPr lang="en-US" sz="1200" b="1" dirty="0">
                <a:solidFill>
                  <a:srgbClr val="000000"/>
                </a:solidFill>
                <a:latin typeface="Petrona Bold" pitchFamily="34" charset="0"/>
                <a:ea typeface="Petrona Bold" pitchFamily="34" charset="-122"/>
                <a:cs typeface="Petrona Bold" pitchFamily="34" charset="-120"/>
              </a:rPr>
              <a:t>⚛️</a:t>
            </a:r>
            <a:pPr rtl="1" algn="r"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إطار عمل (Framework)</a:t>
            </a:r>
            <a:endParaRPr lang="en-US" sz="1200" dirty="0"/>
          </a:p>
        </p:txBody>
      </p:sp>
      <p:sp>
        <p:nvSpPr>
          <p:cNvPr id="8" name="Text 4"/>
          <p:cNvSpPr/>
          <p:nvPr/>
        </p:nvSpPr>
        <p:spPr>
          <a:xfrm>
            <a:off x="396835" y="5572839"/>
            <a:ext cx="6847523"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هيكل تفكير منهجي للمساعدة في تنظيم وبناء موجهات الذكاء الاصطناعي الفعالة. </a:t>
            </a:r>
            <a:endParaRPr lang="en-US" sz="850" dirty="0"/>
          </a:p>
        </p:txBody>
      </p:sp>
      <p:pic>
        <p:nvPicPr>
          <p:cNvPr id="9" name="Image 2" descr="preencoded.png">    </p:cNvPr>
          <p:cNvPicPr>
            <a:picLocks noChangeAspect="1"/>
          </p:cNvPicPr>
          <p:nvPr/>
        </p:nvPicPr>
        <p:blipFill>
          <a:blip r:embed="rId3"/>
          <a:stretch>
            <a:fillRect/>
          </a:stretch>
        </p:blipFill>
        <p:spPr>
          <a:xfrm>
            <a:off x="7386042" y="5981105"/>
            <a:ext cx="6847523" cy="4232077"/>
          </a:xfrm>
          <a:prstGeom prst="rect">
            <a:avLst/>
          </a:prstGeom>
        </p:spPr>
      </p:pic>
      <p:sp>
        <p:nvSpPr>
          <p:cNvPr id="10" name="Text 5"/>
          <p:cNvSpPr/>
          <p:nvPr/>
        </p:nvSpPr>
        <p:spPr>
          <a:xfrm>
            <a:off x="12056031" y="10354866"/>
            <a:ext cx="2177534" cy="202525"/>
          </a:xfrm>
          <a:prstGeom prst="rect">
            <a:avLst/>
          </a:prstGeom>
          <a:noFill/>
          <a:ln/>
        </p:spPr>
        <p:txBody>
          <a:bodyPr wrap="none" lIns="0" tIns="0" rIns="0" bIns="0" rtlCol="0" anchor="t"/>
          <a:lstStyle/>
          <a:p>
            <a:pPr rtl="1" algn="r" indent="0" marL="0">
              <a:lnSpc>
                <a:spcPts val="1500"/>
              </a:lnSpc>
              <a:buNone/>
            </a:pPr>
            <a:r>
              <a:rPr lang="en-US" sz="1200" b="1" dirty="0">
                <a:solidFill>
                  <a:srgbClr val="000000"/>
                </a:solidFill>
                <a:latin typeface="Petrona Bold" pitchFamily="34" charset="0"/>
                <a:ea typeface="Petrona Bold" pitchFamily="34" charset="-122"/>
                <a:cs typeface="Petrona Bold" pitchFamily="34" charset="-120"/>
              </a:rPr>
              <a:t>♋</a:t>
            </a:r>
            <a:pPr rtl="1" algn="r"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 </a:t>
            </a:r>
            <a:pPr rtl="1" algn="r"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مجموعة من الصيغ (Formulas)</a:t>
            </a:r>
            <a:endParaRPr lang="en-US" sz="1200" dirty="0"/>
          </a:p>
        </p:txBody>
      </p:sp>
      <p:sp>
        <p:nvSpPr>
          <p:cNvPr id="11" name="Text 6"/>
          <p:cNvSpPr/>
          <p:nvPr/>
        </p:nvSpPr>
        <p:spPr>
          <a:xfrm>
            <a:off x="7386042" y="10625376"/>
            <a:ext cx="6847523"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قوالب وصيغ جاهزة يمكن تطبيقها بسرعة في سيناريوهات مختلفة.</a:t>
            </a:r>
            <a:endParaRPr lang="en-US" sz="850" dirty="0"/>
          </a:p>
        </p:txBody>
      </p:sp>
      <p:pic>
        <p:nvPicPr>
          <p:cNvPr id="12" name="Image 3" descr="preencoded.png">    </p:cNvPr>
          <p:cNvPicPr>
            <a:picLocks noChangeAspect="1"/>
          </p:cNvPicPr>
          <p:nvPr/>
        </p:nvPicPr>
        <p:blipFill>
          <a:blip r:embed="rId4"/>
          <a:stretch>
            <a:fillRect/>
          </a:stretch>
        </p:blipFill>
        <p:spPr>
          <a:xfrm>
            <a:off x="396835" y="5981105"/>
            <a:ext cx="6847523" cy="4232077"/>
          </a:xfrm>
          <a:prstGeom prst="rect">
            <a:avLst/>
          </a:prstGeom>
        </p:spPr>
      </p:pic>
      <p:sp>
        <p:nvSpPr>
          <p:cNvPr id="13" name="Text 7"/>
          <p:cNvSpPr/>
          <p:nvPr/>
        </p:nvSpPr>
        <p:spPr>
          <a:xfrm>
            <a:off x="5546408" y="10354866"/>
            <a:ext cx="1697950" cy="202525"/>
          </a:xfrm>
          <a:prstGeom prst="rect">
            <a:avLst/>
          </a:prstGeom>
          <a:noFill/>
          <a:ln/>
        </p:spPr>
        <p:txBody>
          <a:bodyPr wrap="none" lIns="0" tIns="0" rIns="0" bIns="0" rtlCol="0" anchor="t"/>
          <a:lstStyle/>
          <a:p>
            <a:pPr rtl="1" algn="r" indent="0" marL="0">
              <a:lnSpc>
                <a:spcPts val="1500"/>
              </a:lnSpc>
              <a:buNone/>
            </a:pPr>
            <a:r>
              <a:rPr lang="en-US" sz="1200" b="1" dirty="0">
                <a:solidFill>
                  <a:srgbClr val="000000"/>
                </a:solidFill>
                <a:latin typeface="Petrona Bold" pitchFamily="34" charset="0"/>
                <a:ea typeface="Petrona Bold" pitchFamily="34" charset="-122"/>
                <a:cs typeface="Petrona Bold" pitchFamily="34" charset="-120"/>
              </a:rPr>
              <a:t>🛐</a:t>
            </a:r>
            <a:pPr rtl="1" algn="r"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ثلاث إضافات (Plugins)</a:t>
            </a:r>
            <a:endParaRPr lang="en-US" sz="1200" dirty="0"/>
          </a:p>
        </p:txBody>
      </p:sp>
      <p:sp>
        <p:nvSpPr>
          <p:cNvPr id="14" name="Text 8"/>
          <p:cNvSpPr/>
          <p:nvPr/>
        </p:nvSpPr>
        <p:spPr>
          <a:xfrm>
            <a:off x="396835" y="10625376"/>
            <a:ext cx="6847523"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أدوات وتقنيات إضافية لتحسين جودة وكفاءة مخرجات الذكاء الاصطناعي بشكل كبير. </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9168170" y="484465"/>
            <a:ext cx="4845606" cy="605671"/>
          </a:xfrm>
          <a:prstGeom prst="rect">
            <a:avLst/>
          </a:prstGeom>
          <a:noFill/>
          <a:ln/>
        </p:spPr>
        <p:txBody>
          <a:bodyPr wrap="none" lIns="0" tIns="0" rIns="0" bIns="0" rtlCol="0" anchor="t"/>
          <a:lstStyle/>
          <a:p>
            <a:pPr rtl="1" algn="r" indent="0" marL="0">
              <a:lnSpc>
                <a:spcPts val="4750"/>
              </a:lnSpc>
              <a:buNone/>
            </a:pPr>
            <a:r>
              <a:rPr lang="en-US" sz="3800" b="1" dirty="0">
                <a:solidFill>
                  <a:srgbClr val="F95F88"/>
                </a:solidFill>
                <a:latin typeface="Petrona Bold" pitchFamily="34" charset="0"/>
                <a:ea typeface="Petrona Bold" pitchFamily="34" charset="-122"/>
                <a:cs typeface="Petrona Bold" pitchFamily="34" charset="-120"/>
              </a:rPr>
              <a:t>الكلمة الافتتاحية</a:t>
            </a:r>
            <a:endParaRPr lang="en-US" sz="3800" dirty="0"/>
          </a:p>
        </p:txBody>
      </p:sp>
      <p:pic>
        <p:nvPicPr>
          <p:cNvPr id="5" name="Image 1" descr="preencoded.png">    </p:cNvPr>
          <p:cNvPicPr>
            <a:picLocks noChangeAspect="1"/>
          </p:cNvPicPr>
          <p:nvPr/>
        </p:nvPicPr>
        <p:blipFill>
          <a:blip r:embed="rId2"/>
          <a:stretch>
            <a:fillRect/>
          </a:stretch>
        </p:blipFill>
        <p:spPr>
          <a:xfrm>
            <a:off x="616625" y="1354336"/>
            <a:ext cx="13397151" cy="751546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863495"/>
          </a:xfrm>
          <a:prstGeom prst="rect">
            <a:avLst/>
          </a:prstGeom>
        </p:spPr>
      </p:pic>
      <p:sp>
        <p:nvSpPr>
          <p:cNvPr id="3" name="Shape 0"/>
          <p:cNvSpPr/>
          <p:nvPr/>
        </p:nvSpPr>
        <p:spPr>
          <a:xfrm>
            <a:off x="0" y="0"/>
            <a:ext cx="14630400" cy="9863495"/>
          </a:xfrm>
          <a:prstGeom prst="rect">
            <a:avLst/>
          </a:prstGeom>
          <a:solidFill>
            <a:srgbClr val="FDFAF7">
              <a:alpha val="85000"/>
            </a:srgbClr>
          </a:solidFill>
          <a:ln/>
        </p:spPr>
      </p:sp>
      <p:sp>
        <p:nvSpPr>
          <p:cNvPr id="4" name="Text 1"/>
          <p:cNvSpPr/>
          <p:nvPr/>
        </p:nvSpPr>
        <p:spPr>
          <a:xfrm>
            <a:off x="11114723" y="311825"/>
            <a:ext cx="3118842" cy="389930"/>
          </a:xfrm>
          <a:prstGeom prst="rect">
            <a:avLst/>
          </a:prstGeom>
          <a:noFill/>
          <a:ln/>
        </p:spPr>
        <p:txBody>
          <a:bodyPr wrap="none" lIns="0" tIns="0" rIns="0" bIns="0" rtlCol="0" anchor="t"/>
          <a:lstStyle/>
          <a:p>
            <a:pPr rtl="1" algn="r"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العقلية: وضّح كلامك</a:t>
            </a:r>
            <a:endParaRPr lang="en-US" sz="2450" dirty="0"/>
          </a:p>
        </p:txBody>
      </p:sp>
      <p:pic>
        <p:nvPicPr>
          <p:cNvPr id="5" name="Image 1" descr="preencoded.png">    </p:cNvPr>
          <p:cNvPicPr>
            <a:picLocks noChangeAspect="1"/>
          </p:cNvPicPr>
          <p:nvPr/>
        </p:nvPicPr>
        <p:blipFill>
          <a:blip r:embed="rId2"/>
          <a:stretch>
            <a:fillRect/>
          </a:stretch>
        </p:blipFill>
        <p:spPr>
          <a:xfrm>
            <a:off x="5081587" y="871776"/>
            <a:ext cx="4467225" cy="3793569"/>
          </a:xfrm>
          <a:prstGeom prst="rect">
            <a:avLst/>
          </a:prstGeom>
        </p:spPr>
      </p:pic>
      <p:pic>
        <p:nvPicPr>
          <p:cNvPr id="6" name="Image 2" descr="preencoded.png">    </p:cNvPr>
          <p:cNvPicPr>
            <a:picLocks noChangeAspect="1"/>
          </p:cNvPicPr>
          <p:nvPr/>
        </p:nvPicPr>
        <p:blipFill>
          <a:blip r:embed="rId3"/>
          <a:stretch>
            <a:fillRect/>
          </a:stretch>
        </p:blipFill>
        <p:spPr>
          <a:xfrm>
            <a:off x="396835" y="4792861"/>
            <a:ext cx="13836729" cy="658535"/>
          </a:xfrm>
          <a:prstGeom prst="rect">
            <a:avLst/>
          </a:prstGeom>
        </p:spPr>
      </p:pic>
      <p:pic>
        <p:nvPicPr>
          <p:cNvPr id="7" name="Image 3" descr="preencoded.png">    </p:cNvPr>
          <p:cNvPicPr>
            <a:picLocks noChangeAspect="1"/>
          </p:cNvPicPr>
          <p:nvPr/>
        </p:nvPicPr>
        <p:blipFill>
          <a:blip r:embed="rId4"/>
          <a:stretch>
            <a:fillRect/>
          </a:stretch>
        </p:blipFill>
        <p:spPr>
          <a:xfrm>
            <a:off x="396835" y="5607248"/>
            <a:ext cx="13836729" cy="658535"/>
          </a:xfrm>
          <a:prstGeom prst="rect">
            <a:avLst/>
          </a:prstGeom>
        </p:spPr>
      </p:pic>
      <p:pic>
        <p:nvPicPr>
          <p:cNvPr id="8" name="Image 4" descr="preencoded.png">    </p:cNvPr>
          <p:cNvPicPr>
            <a:picLocks noChangeAspect="1"/>
          </p:cNvPicPr>
          <p:nvPr/>
        </p:nvPicPr>
        <p:blipFill>
          <a:blip r:embed="rId5"/>
          <a:stretch>
            <a:fillRect/>
          </a:stretch>
        </p:blipFill>
        <p:spPr>
          <a:xfrm>
            <a:off x="396835" y="6421636"/>
            <a:ext cx="13836729" cy="658535"/>
          </a:xfrm>
          <a:prstGeom prst="rect">
            <a:avLst/>
          </a:prstGeom>
        </p:spPr>
      </p:pic>
      <p:pic>
        <p:nvPicPr>
          <p:cNvPr id="9" name="Image 5" descr="preencoded.png">    </p:cNvPr>
          <p:cNvPicPr>
            <a:picLocks noChangeAspect="1"/>
          </p:cNvPicPr>
          <p:nvPr/>
        </p:nvPicPr>
        <p:blipFill>
          <a:blip r:embed="rId6"/>
          <a:stretch>
            <a:fillRect/>
          </a:stretch>
        </p:blipFill>
        <p:spPr>
          <a:xfrm>
            <a:off x="396835" y="7236023"/>
            <a:ext cx="13836729" cy="658535"/>
          </a:xfrm>
          <a:prstGeom prst="rect">
            <a:avLst/>
          </a:prstGeom>
        </p:spPr>
      </p:pic>
      <p:pic>
        <p:nvPicPr>
          <p:cNvPr id="10" name="Image 6" descr="preencoded.png">    </p:cNvPr>
          <p:cNvPicPr>
            <a:picLocks noChangeAspect="1"/>
          </p:cNvPicPr>
          <p:nvPr/>
        </p:nvPicPr>
        <p:blipFill>
          <a:blip r:embed="rId7"/>
          <a:stretch>
            <a:fillRect/>
          </a:stretch>
        </p:blipFill>
        <p:spPr>
          <a:xfrm>
            <a:off x="396835" y="8050411"/>
            <a:ext cx="13836729" cy="658535"/>
          </a:xfrm>
          <a:prstGeom prst="rect">
            <a:avLst/>
          </a:prstGeom>
        </p:spPr>
      </p:pic>
      <p:pic>
        <p:nvPicPr>
          <p:cNvPr id="11" name="Image 7" descr="preencoded.png">    </p:cNvPr>
          <p:cNvPicPr>
            <a:picLocks noChangeAspect="1"/>
          </p:cNvPicPr>
          <p:nvPr/>
        </p:nvPicPr>
        <p:blipFill>
          <a:blip r:embed="rId8"/>
          <a:stretch>
            <a:fillRect/>
          </a:stretch>
        </p:blipFill>
        <p:spPr>
          <a:xfrm>
            <a:off x="396835" y="8864798"/>
            <a:ext cx="13836729" cy="6585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393424" y="433149"/>
            <a:ext cx="6687622" cy="539472"/>
          </a:xfrm>
          <a:prstGeom prst="rect">
            <a:avLst/>
          </a:prstGeom>
          <a:noFill/>
          <a:ln/>
        </p:spPr>
        <p:txBody>
          <a:bodyPr wrap="none" lIns="0" tIns="0" rIns="0" bIns="0" rtlCol="0" anchor="t"/>
          <a:lstStyle/>
          <a:p>
            <a:pPr rtl="1" algn="r" indent="0" marL="0">
              <a:lnSpc>
                <a:spcPts val="4200"/>
              </a:lnSpc>
              <a:buNone/>
            </a:pPr>
            <a:r>
              <a:rPr lang="en-US" sz="3350" b="1" dirty="0">
                <a:solidFill>
                  <a:srgbClr val="F95F88"/>
                </a:solidFill>
                <a:latin typeface="Petrona Bold" pitchFamily="34" charset="0"/>
                <a:ea typeface="Petrona Bold" pitchFamily="34" charset="-122"/>
                <a:cs typeface="Petrona Bold" pitchFamily="34" charset="-120"/>
              </a:rPr>
              <a:t>"ساعدني في تحليل تسجيلات المبيعات"</a:t>
            </a:r>
            <a:endParaRPr lang="en-US" sz="3350" dirty="0"/>
          </a:p>
        </p:txBody>
      </p:sp>
      <p:sp>
        <p:nvSpPr>
          <p:cNvPr id="3" name="Shape 1"/>
          <p:cNvSpPr/>
          <p:nvPr/>
        </p:nvSpPr>
        <p:spPr>
          <a:xfrm>
            <a:off x="549354" y="1286470"/>
            <a:ext cx="13531691" cy="6509861"/>
          </a:xfrm>
          <a:prstGeom prst="roundRect">
            <a:avLst>
              <a:gd name="adj" fmla="val 1013"/>
            </a:avLst>
          </a:prstGeom>
          <a:solidFill>
            <a:srgbClr val="E0D7F4"/>
          </a:solidFill>
          <a:ln/>
        </p:spPr>
      </p:sp>
      <p:sp>
        <p:nvSpPr>
          <p:cNvPr id="4" name="Shape 2"/>
          <p:cNvSpPr/>
          <p:nvPr/>
        </p:nvSpPr>
        <p:spPr>
          <a:xfrm>
            <a:off x="541615" y="1286470"/>
            <a:ext cx="13547169" cy="6509861"/>
          </a:xfrm>
          <a:prstGeom prst="roundRect">
            <a:avLst>
              <a:gd name="adj" fmla="val 362"/>
            </a:avLst>
          </a:prstGeom>
          <a:solidFill>
            <a:srgbClr val="E0D7F4"/>
          </a:solidFill>
          <a:ln/>
        </p:spPr>
      </p:sp>
      <p:sp>
        <p:nvSpPr>
          <p:cNvPr id="5" name="Text 3"/>
          <p:cNvSpPr/>
          <p:nvPr/>
        </p:nvSpPr>
        <p:spPr>
          <a:xfrm>
            <a:off x="698540" y="1404104"/>
            <a:ext cx="13233321" cy="6274594"/>
          </a:xfrm>
          <a:prstGeom prst="rect">
            <a:avLst/>
          </a:prstGeom>
          <a:noFill/>
          <a:ln/>
        </p:spPr>
        <p:txBody>
          <a:bodyPr wrap="square" lIns="0" tIns="0" rIns="0" bIns="0" rtlCol="0" anchor="t"/>
          <a:lstStyle/>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#شرح الخلفية بوضوح</a:t>
            </a: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نا مسؤول مبيعات في شركة 51Talk للتعليم عبر الإنترنت في السوق التركي. نقدم منتجات تعليم المحادثة باللغة الإنجليزية عبر الإنترنت مع معلمين أجانب حقيقيين للمستخدمين من فئة الشباب والأطفال. بعد تلقي فريق المبيعات الخاص بي للعملاء المحتملين (leads)، يتواصلون عبر الهاتف لمساعدة أطفال العملاء على حجز درس تجريبي مجاني، مما يتيح للأطفال تجربة طريقة تعلم اللغة الإنجليزية مع معلم أجنبي حقيقي عبر الإنترنت مجانًا.</a:t>
            </a:r>
            <a:endParaRPr lang="en-US" sz="1200" dirty="0"/>
          </a:p>
          <a:p>
            <a:pPr rtl="1" algn="r" indent="0" marL="0">
              <a:lnSpc>
                <a:spcPts val="1950"/>
              </a:lnSpc>
              <a:buNone/>
            </a:pP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#الهدف من الشرح + توضيح المتطلبات</a:t>
            </a: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من أجل تحسين جودة الخدمة قبل الدرس التجريبي، أرسلت لك تسجيلات صوتية لثلاث مكالمات قبل الدرس من فريقي. ولتساعدك في تحديد مدة كل مكالمة لتحليلها وحسابها لاحقًا، أرسلت لك لقطة شاشة يمكنك من خلالها معرفة مدة التسجيلات.</a:t>
            </a: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يرجى منك الاستماع بعناية إلى محتوى التسجيلات، ومساعدتي في تحليل وتحديد الإجابة على الأسئلة التالية:</a:t>
            </a: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（1）تلقيت من فريقي ملاحظة مفادها: في مرحلة "ضمان الحجز والتذكير بالحضور"، يستهلك المندوب وقتًا طويلاً في تعليم العملاء كيفية تحميل تطبيق المنصة التعليمية سواء كان على الهاتف المحمول أو على الكمبيوتر باستخدام برنامج Air Class. بناءً على محتوى التسجيل، يرجى تحديد ما إذا كان هذا الأمر صحيحًا، وإذا كان موجودًا في التسجيل، كم من الوقت استهلكته هذه المشكلة؟</a:t>
            </a: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（2）تلقيت من فريقي ملاحظة مفادها: أن 51Talk ليس له شهرة في تركيا، ويحتاج المندوب إلى توضيح للعملاء "من نحن". بناءً على هذا التسجيل، يرجى تحديد ما إذا كانت هذه الملاحظة صحيحة، وإذا كانت موجودة في التسجيل، كم من الوقت استهلكت هذه المشكلة؟</a:t>
            </a: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（3）الهدف الرئيسي من هذه المكالمة قبل الدرس هو "تشجيع العملاء على حضور الدرس التجريبي"، ما هي المشاكل التي اكتشفتها من خلال الاستماع للتسجيل؟</a:t>
            </a: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（4）إذا قمت بتقسيم محتوى التسجيل إلى ثلاث أجزاء، يرجى تحليل النسبة المئوية لمدة المكالمة في كل جزء:</a:t>
            </a:r>
            <a:endParaRPr lang="en-US" sz="1200" dirty="0"/>
          </a:p>
          <a:p>
            <a:pPr rtl="1" algn="r" indent="0" marL="0">
              <a:lnSpc>
                <a:spcPts val="1950"/>
              </a:lnSpc>
              <a:buNone/>
            </a:pP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الجزء الأول: تقديم العلامة التجارية 51Talk، المنتجات، أسلوب التعليم، وجمع معلومات عن المستخدم.</a:t>
            </a: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الجزء الثاني: تقديم الدعم للحجز والحضور.</a:t>
            </a: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الجزء الثالث: التحضير للمبيعات أو اتخاذ إجراءات مبيعات مباشرة مثل البحث عن الاحتياجات العميقة، تقديم العروض، ذكر طرق الدفع والتقسيط، وما إلى ذلك.</a:t>
            </a:r>
            <a:endParaRPr lang="en-US" sz="1200" dirty="0"/>
          </a:p>
          <a:p>
            <a:pPr rtl="1" algn="r" indent="0" marL="0">
              <a:lnSpc>
                <a:spcPts val="1950"/>
              </a:lnSpc>
              <a:buNone/>
            </a:pP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#توضيح الخطوات</a:t>
            </a: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يرجى الرد على الأسئلة الأربعة خطوة بخطوة، وعند الرد على كل سؤال، انتظر تأكيدًا مني قبل الانتقال إلى السؤال التالي.</a:t>
            </a:r>
            <a:endParaRPr lang="en-US" sz="1200" dirty="0"/>
          </a:p>
          <a:p>
            <a:pPr rtl="1" algn="r" indent="0" marL="0">
              <a:lnSpc>
                <a:spcPts val="1950"/>
              </a:lnSpc>
              <a:buNone/>
            </a:pP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#توضيح المتطلبات</a:t>
            </a:r>
            <a:endParaRPr lang="en-US" sz="1200" dirty="0"/>
          </a:p>
          <a:p>
            <a:pPr rtl="1" algn="r" indent="0" marL="0">
              <a:lnSpc>
                <a:spcPts val="1950"/>
              </a:lnSpc>
              <a:buNone/>
            </a:pPr>
            <a:r>
              <a:rPr lang="en-US" sz="1200" dirty="0">
                <a:solidFill>
                  <a:srgbClr val="272525"/>
                </a:solidFill>
                <a:highlight>
                  <a:srgbClr val="E0D7F4"/>
                </a:highlight>
                <a:latin typeface="Consolas" pitchFamily="34" charset="0"/>
                <a:ea typeface="Consolas" pitchFamily="34" charset="-122"/>
                <a:cs typeface="Consolas" pitchFamily="34" charset="-120"/>
              </a:rPr>
              <a:t>يرجى أن تكون جميع الإجابات باللغة الصينية.</a:t>
            </a:r>
            <a:endParaRPr lang="en-US" sz="1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8724424" y="412433"/>
            <a:ext cx="5381387" cy="515183"/>
          </a:xfrm>
          <a:prstGeom prst="rect">
            <a:avLst/>
          </a:prstGeom>
          <a:noFill/>
          <a:ln/>
        </p:spPr>
        <p:txBody>
          <a:bodyPr wrap="none" lIns="0" tIns="0" rIns="0" bIns="0" rtlCol="0" anchor="t"/>
          <a:lstStyle/>
          <a:p>
            <a:pPr rtl="1" algn="r" indent="0" marL="0">
              <a:lnSpc>
                <a:spcPts val="4050"/>
              </a:lnSpc>
              <a:buNone/>
            </a:pPr>
            <a:r>
              <a:rPr lang="en-US" sz="3200" b="1" dirty="0">
                <a:solidFill>
                  <a:srgbClr val="F95F88"/>
                </a:solidFill>
                <a:latin typeface="Petrona Bold" pitchFamily="34" charset="0"/>
                <a:ea typeface="Petrona Bold" pitchFamily="34" charset="-122"/>
                <a:cs typeface="Petrona Bold" pitchFamily="34" charset="-120"/>
              </a:rPr>
              <a:t>"ساعدني في تحليل السيرة الذاتية"</a:t>
            </a:r>
            <a:endParaRPr lang="en-US" sz="3200" dirty="0"/>
          </a:p>
        </p:txBody>
      </p:sp>
      <p:sp>
        <p:nvSpPr>
          <p:cNvPr id="3" name="Text 1"/>
          <p:cNvSpPr/>
          <p:nvPr/>
        </p:nvSpPr>
        <p:spPr>
          <a:xfrm>
            <a:off x="524589" y="1227296"/>
            <a:ext cx="13581221" cy="719376"/>
          </a:xfrm>
          <a:prstGeom prst="rect">
            <a:avLst/>
          </a:prstGeom>
          <a:noFill/>
          <a:ln/>
        </p:spPr>
        <p:txBody>
          <a:bodyPr wrap="square" lIns="0" tIns="0" rIns="0" bIns="0" rtlCol="0" anchor="t"/>
          <a:lstStyle/>
          <a:p>
            <a:pPr rtl="1" algn="r" indent="0" marL="0">
              <a:lnSpc>
                <a:spcPts val="1850"/>
              </a:lnSpc>
              <a:buNone/>
            </a:pPr>
            <a:r>
              <a:rPr lang="en-US" sz="1150" b="1" dirty="0">
                <a:solidFill>
                  <a:srgbClr val="B05EF1"/>
                </a:solidFill>
                <a:latin typeface="Inter" pitchFamily="34" charset="0"/>
                <a:ea typeface="Inter" pitchFamily="34" charset="-122"/>
                <a:cs typeface="Inter" pitchFamily="34" charset="-120"/>
              </a:rPr>
              <a:t>#الهدف من الشرح </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
</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أنت مساعدي في فرز السيرة الذاتية. مهمتك هي مساعدتي في تقييم وتصنيف السير الذاتية بناءً على إعلان الوظيفة (JD)، متطلبات الفرز، والعينات الجيدة والسيئة. يجب عليك مساعدة في تحديد أي السير الذاتية تستحق الانتقال إلى مرحلة المقابلة وتقديم أسباب تقييمك.</a:t>
            </a:r>
            <a:endParaRPr lang="en-US" sz="1150" dirty="0"/>
          </a:p>
        </p:txBody>
      </p:sp>
      <p:sp>
        <p:nvSpPr>
          <p:cNvPr id="4" name="Text 2"/>
          <p:cNvSpPr/>
          <p:nvPr/>
        </p:nvSpPr>
        <p:spPr>
          <a:xfrm>
            <a:off x="524589" y="2115264"/>
            <a:ext cx="13581221" cy="1198959"/>
          </a:xfrm>
          <a:prstGeom prst="rect">
            <a:avLst/>
          </a:prstGeom>
          <a:noFill/>
          <a:ln/>
        </p:spPr>
        <p:txBody>
          <a:bodyPr wrap="square" lIns="0" tIns="0" rIns="0" bIns="0" rtlCol="0" anchor="t"/>
          <a:lstStyle/>
          <a:p>
            <a:pPr rtl="1" algn="r" indent="0" marL="0">
              <a:lnSpc>
                <a:spcPts val="1850"/>
              </a:lnSpc>
              <a:buNone/>
            </a:pPr>
            <a:r>
              <a:rPr lang="en-US" sz="1150" b="1" dirty="0">
                <a:solidFill>
                  <a:srgbClr val="6237C8"/>
                </a:solidFill>
                <a:latin typeface="Inter" pitchFamily="34" charset="0"/>
                <a:ea typeface="Inter" pitchFamily="34" charset="-122"/>
                <a:cs typeface="Inter" pitchFamily="34" charset="-120"/>
              </a:rPr>
              <a:t>#توضيح الخلفية</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
</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لقد قمت بتحميل ثلاثة مرفقات لك: </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
</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（1）إعلان الوظيفة (JD)</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
</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（2）سيرة ذاتية تمثل "العينة الجيدة" التي تتوافق مع JD</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
</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（3）سيرة ذاتية تمثل "العينة السيئة" التي لا تتوافق مع JD  </a:t>
            </a:r>
            <a:endParaRPr lang="en-US" sz="1150" dirty="0"/>
          </a:p>
        </p:txBody>
      </p:sp>
      <p:sp>
        <p:nvSpPr>
          <p:cNvPr id="5" name="Text 3"/>
          <p:cNvSpPr/>
          <p:nvPr/>
        </p:nvSpPr>
        <p:spPr>
          <a:xfrm>
            <a:off x="524589" y="3482816"/>
            <a:ext cx="13581221" cy="479584"/>
          </a:xfrm>
          <a:prstGeom prst="rect">
            <a:avLst/>
          </a:prstGeom>
          <a:noFill/>
          <a:ln/>
        </p:spPr>
        <p:txBody>
          <a:bodyPr wrap="square" lIns="0" tIns="0" rIns="0" bIns="0" rtlCol="0" anchor="t"/>
          <a:lstStyle/>
          <a:p>
            <a:pPr rtl="1" algn="r" indent="0" marL="0">
              <a:lnSpc>
                <a:spcPts val="1850"/>
              </a:lnSpc>
              <a:buNone/>
            </a:pPr>
            <a:r>
              <a:rPr lang="en-US" sz="1150" b="1" dirty="0">
                <a:solidFill>
                  <a:srgbClr val="6237C8"/>
                </a:solidFill>
                <a:latin typeface="Inter" pitchFamily="34" charset="0"/>
                <a:ea typeface="Inter" pitchFamily="34" charset="-122"/>
                <a:cs typeface="Inter" pitchFamily="34" charset="-120"/>
              </a:rPr>
              <a:t>#توضيح المتطلبات</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
</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متطلبات الفرز الخاصة بك هي كما يلي:</a:t>
            </a:r>
            <a:endParaRPr lang="en-US" sz="1150" dirty="0"/>
          </a:p>
        </p:txBody>
      </p:sp>
      <p:sp>
        <p:nvSpPr>
          <p:cNvPr id="6" name="Text 4"/>
          <p:cNvSpPr/>
          <p:nvPr/>
        </p:nvSpPr>
        <p:spPr>
          <a:xfrm>
            <a:off x="524589" y="4130993"/>
            <a:ext cx="13581221" cy="239792"/>
          </a:xfrm>
          <a:prstGeom prst="rect">
            <a:avLst/>
          </a:prstGeom>
          <a:noFill/>
          <a:ln/>
        </p:spPr>
        <p:txBody>
          <a:bodyPr wrap="none" lIns="0" tIns="0" rIns="0" bIns="0" rtlCol="0" anchor="t"/>
          <a:lstStyle/>
          <a:p>
            <a:pPr rtl="1" algn="r" marL="342900" indent="-342900">
              <a:lnSpc>
                <a:spcPts val="1850"/>
              </a:lnSpc>
              <a:buSzPct val="100000"/>
              <a:buFont typeface="+mj-lt"/>
              <a:buAutoNum type="arabicPeriod" startAt="1"/>
            </a:pPr>
            <a:r>
              <a:rPr lang="en-US" sz="1150" dirty="0">
                <a:solidFill>
                  <a:srgbClr val="272525"/>
                </a:solidFill>
                <a:latin typeface="Inter" pitchFamily="34" charset="0"/>
                <a:ea typeface="Inter" pitchFamily="34" charset="-122"/>
                <a:cs typeface="Inter" pitchFamily="34" charset="-120"/>
              </a:rPr>
              <a:t>خبرة في وظيفة المبيعات لمدة عامين أو أكثر.</a:t>
            </a:r>
            <a:endParaRPr lang="en-US" sz="1150" dirty="0"/>
          </a:p>
        </p:txBody>
      </p:sp>
      <p:sp>
        <p:nvSpPr>
          <p:cNvPr id="7" name="Text 5"/>
          <p:cNvSpPr/>
          <p:nvPr/>
        </p:nvSpPr>
        <p:spPr>
          <a:xfrm>
            <a:off x="524589" y="4423172"/>
            <a:ext cx="13581221" cy="239792"/>
          </a:xfrm>
          <a:prstGeom prst="rect">
            <a:avLst/>
          </a:prstGeom>
          <a:noFill/>
          <a:ln/>
        </p:spPr>
        <p:txBody>
          <a:bodyPr wrap="none" lIns="0" tIns="0" rIns="0" bIns="0" rtlCol="0" anchor="t"/>
          <a:lstStyle/>
          <a:p>
            <a:pPr rtl="1" algn="r" marL="342900" indent="-342900">
              <a:lnSpc>
                <a:spcPts val="1850"/>
              </a:lnSpc>
              <a:buSzPct val="100000"/>
              <a:buFont typeface="+mj-lt"/>
              <a:buAutoNum type="arabicPeriod" startAt="2"/>
            </a:pPr>
            <a:r>
              <a:rPr lang="en-US" sz="1150" dirty="0">
                <a:solidFill>
                  <a:srgbClr val="272525"/>
                </a:solidFill>
                <a:latin typeface="Inter" pitchFamily="34" charset="0"/>
                <a:ea typeface="Inter" pitchFamily="34" charset="-122"/>
                <a:cs typeface="Inter" pitchFamily="34" charset="-120"/>
              </a:rPr>
              <a:t>رغبة قوية في كسب المال.</a:t>
            </a:r>
            <a:endParaRPr lang="en-US" sz="1150" dirty="0"/>
          </a:p>
        </p:txBody>
      </p:sp>
      <p:sp>
        <p:nvSpPr>
          <p:cNvPr id="8" name="Text 6"/>
          <p:cNvSpPr/>
          <p:nvPr/>
        </p:nvSpPr>
        <p:spPr>
          <a:xfrm>
            <a:off x="524589" y="4715351"/>
            <a:ext cx="13581221" cy="239792"/>
          </a:xfrm>
          <a:prstGeom prst="rect">
            <a:avLst/>
          </a:prstGeom>
          <a:noFill/>
          <a:ln/>
        </p:spPr>
        <p:txBody>
          <a:bodyPr wrap="none" lIns="0" tIns="0" rIns="0" bIns="0" rtlCol="0" anchor="t"/>
          <a:lstStyle/>
          <a:p>
            <a:pPr rtl="1" algn="r" marL="342900" indent="-342900">
              <a:lnSpc>
                <a:spcPts val="1850"/>
              </a:lnSpc>
              <a:buSzPct val="100000"/>
              <a:buFont typeface="+mj-lt"/>
              <a:buAutoNum type="arabicPeriod" startAt="3"/>
            </a:pPr>
            <a:r>
              <a:rPr lang="en-US" sz="1150" dirty="0">
                <a:solidFill>
                  <a:srgbClr val="272525"/>
                </a:solidFill>
                <a:latin typeface="Inter" pitchFamily="34" charset="0"/>
                <a:ea typeface="Inter" pitchFamily="34" charset="-122"/>
                <a:cs typeface="Inter" pitchFamily="34" charset="-120"/>
              </a:rPr>
              <a:t>قدرة جيدة على التواصل والتعبير.</a:t>
            </a:r>
            <a:endParaRPr lang="en-US" sz="1150" dirty="0"/>
          </a:p>
        </p:txBody>
      </p:sp>
      <p:sp>
        <p:nvSpPr>
          <p:cNvPr id="9" name="Text 7"/>
          <p:cNvSpPr/>
          <p:nvPr/>
        </p:nvSpPr>
        <p:spPr>
          <a:xfrm>
            <a:off x="524589" y="5007531"/>
            <a:ext cx="13581221" cy="239792"/>
          </a:xfrm>
          <a:prstGeom prst="rect">
            <a:avLst/>
          </a:prstGeom>
          <a:noFill/>
          <a:ln/>
        </p:spPr>
        <p:txBody>
          <a:bodyPr wrap="none" lIns="0" tIns="0" rIns="0" bIns="0" rtlCol="0" anchor="t"/>
          <a:lstStyle/>
          <a:p>
            <a:pPr rtl="1" algn="r" marL="342900" indent="-342900">
              <a:lnSpc>
                <a:spcPts val="1850"/>
              </a:lnSpc>
              <a:buSzPct val="100000"/>
              <a:buFont typeface="+mj-lt"/>
              <a:buAutoNum type="arabicPeriod" startAt="4"/>
            </a:pPr>
            <a:r>
              <a:rPr lang="en-US" sz="1150" dirty="0">
                <a:solidFill>
                  <a:srgbClr val="272525"/>
                </a:solidFill>
                <a:latin typeface="Inter" pitchFamily="34" charset="0"/>
                <a:ea typeface="Inter" pitchFamily="34" charset="-122"/>
                <a:cs typeface="Inter" pitchFamily="34" charset="-120"/>
              </a:rPr>
              <a:t>روح التعاون والعمل الجماعي.</a:t>
            </a:r>
            <a:endParaRPr lang="en-US" sz="1150" dirty="0"/>
          </a:p>
        </p:txBody>
      </p:sp>
      <p:sp>
        <p:nvSpPr>
          <p:cNvPr id="10" name="Text 8"/>
          <p:cNvSpPr/>
          <p:nvPr/>
        </p:nvSpPr>
        <p:spPr>
          <a:xfrm>
            <a:off x="524589" y="5299710"/>
            <a:ext cx="13581221" cy="239792"/>
          </a:xfrm>
          <a:prstGeom prst="rect">
            <a:avLst/>
          </a:prstGeom>
          <a:noFill/>
          <a:ln/>
        </p:spPr>
        <p:txBody>
          <a:bodyPr wrap="none" lIns="0" tIns="0" rIns="0" bIns="0" rtlCol="0" anchor="t"/>
          <a:lstStyle/>
          <a:p>
            <a:pPr rtl="1" algn="r" marL="342900" indent="-342900">
              <a:lnSpc>
                <a:spcPts val="1850"/>
              </a:lnSpc>
              <a:buSzPct val="100000"/>
              <a:buFont typeface="+mj-lt"/>
              <a:buAutoNum type="arabicPeriod" startAt="5"/>
            </a:pPr>
            <a:r>
              <a:rPr lang="en-US" sz="1150" dirty="0">
                <a:solidFill>
                  <a:srgbClr val="272525"/>
                </a:solidFill>
                <a:latin typeface="Inter" pitchFamily="34" charset="0"/>
                <a:ea typeface="Inter" pitchFamily="34" charset="-122"/>
                <a:cs typeface="Inter" pitchFamily="34" charset="-120"/>
              </a:rPr>
              <a:t>روح خدمة الآخرين.</a:t>
            </a:r>
            <a:endParaRPr lang="en-US" sz="1150" dirty="0"/>
          </a:p>
        </p:txBody>
      </p:sp>
      <p:sp>
        <p:nvSpPr>
          <p:cNvPr id="11" name="Text 9"/>
          <p:cNvSpPr/>
          <p:nvPr/>
        </p:nvSpPr>
        <p:spPr>
          <a:xfrm>
            <a:off x="524589" y="5591889"/>
            <a:ext cx="13581221" cy="239792"/>
          </a:xfrm>
          <a:prstGeom prst="rect">
            <a:avLst/>
          </a:prstGeom>
          <a:noFill/>
          <a:ln/>
        </p:spPr>
        <p:txBody>
          <a:bodyPr wrap="none" lIns="0" tIns="0" rIns="0" bIns="0" rtlCol="0" anchor="t"/>
          <a:lstStyle/>
          <a:p>
            <a:pPr rtl="1" algn="r" marL="342900" indent="-342900">
              <a:lnSpc>
                <a:spcPts val="1850"/>
              </a:lnSpc>
              <a:buSzPct val="100000"/>
              <a:buFont typeface="+mj-lt"/>
              <a:buAutoNum type="arabicPeriod" startAt="6"/>
            </a:pPr>
            <a:r>
              <a:rPr lang="en-US" sz="1150" dirty="0">
                <a:solidFill>
                  <a:srgbClr val="272525"/>
                </a:solidFill>
                <a:latin typeface="Inter" pitchFamily="34" charset="0"/>
                <a:ea typeface="Inter" pitchFamily="34" charset="-122"/>
                <a:cs typeface="Inter" pitchFamily="34" charset="-120"/>
              </a:rPr>
              <a:t>إقبال إيجابي وفعّال تجاه العمل.</a:t>
            </a:r>
            <a:endParaRPr lang="en-US" sz="1150" dirty="0"/>
          </a:p>
        </p:txBody>
      </p:sp>
      <p:sp>
        <p:nvSpPr>
          <p:cNvPr id="12" name="Text 10"/>
          <p:cNvSpPr/>
          <p:nvPr/>
        </p:nvSpPr>
        <p:spPr>
          <a:xfrm>
            <a:off x="524589" y="5884069"/>
            <a:ext cx="13581221" cy="239792"/>
          </a:xfrm>
          <a:prstGeom prst="rect">
            <a:avLst/>
          </a:prstGeom>
          <a:noFill/>
          <a:ln/>
        </p:spPr>
        <p:txBody>
          <a:bodyPr wrap="none" lIns="0" tIns="0" rIns="0" bIns="0" rtlCol="0" anchor="t"/>
          <a:lstStyle/>
          <a:p>
            <a:pPr rtl="1" algn="r" marL="342900" indent="-342900">
              <a:lnSpc>
                <a:spcPts val="1850"/>
              </a:lnSpc>
              <a:buSzPct val="100000"/>
              <a:buFont typeface="+mj-lt"/>
              <a:buAutoNum type="arabicPeriod" startAt="7"/>
            </a:pPr>
            <a:r>
              <a:rPr lang="en-US" sz="1150" dirty="0">
                <a:solidFill>
                  <a:srgbClr val="272525"/>
                </a:solidFill>
                <a:latin typeface="Inter" pitchFamily="34" charset="0"/>
                <a:ea typeface="Inter" pitchFamily="34" charset="-122"/>
                <a:cs typeface="Inter" pitchFamily="34" charset="-120"/>
              </a:rPr>
              <a:t>شهادة جامعية بكاليريوس أو أعلى.</a:t>
            </a:r>
            <a:endParaRPr lang="en-US" sz="1150" dirty="0"/>
          </a:p>
        </p:txBody>
      </p:sp>
      <p:sp>
        <p:nvSpPr>
          <p:cNvPr id="13" name="Text 11"/>
          <p:cNvSpPr/>
          <p:nvPr/>
        </p:nvSpPr>
        <p:spPr>
          <a:xfrm>
            <a:off x="524589" y="6176248"/>
            <a:ext cx="13581221" cy="239792"/>
          </a:xfrm>
          <a:prstGeom prst="rect">
            <a:avLst/>
          </a:prstGeom>
          <a:noFill/>
          <a:ln/>
        </p:spPr>
        <p:txBody>
          <a:bodyPr wrap="none" lIns="0" tIns="0" rIns="0" bIns="0" rtlCol="0" anchor="t"/>
          <a:lstStyle/>
          <a:p>
            <a:pPr rtl="1" algn="r" marL="342900" indent="-342900">
              <a:lnSpc>
                <a:spcPts val="1850"/>
              </a:lnSpc>
              <a:buSzPct val="100000"/>
              <a:buFont typeface="+mj-lt"/>
              <a:buAutoNum type="arabicPeriod" startAt="8"/>
            </a:pPr>
            <a:r>
              <a:rPr lang="en-US" sz="1150" dirty="0">
                <a:solidFill>
                  <a:srgbClr val="272525"/>
                </a:solidFill>
                <a:latin typeface="Inter" pitchFamily="34" charset="0"/>
                <a:ea typeface="Inter" pitchFamily="34" charset="-122"/>
                <a:cs typeface="Inter" pitchFamily="34" charset="-120"/>
              </a:rPr>
              <a:t>إجادة اللغة الإنجليزية لاستخدامها في العمل.</a:t>
            </a:r>
            <a:endParaRPr lang="en-US" sz="1150" dirty="0"/>
          </a:p>
        </p:txBody>
      </p:sp>
      <p:sp>
        <p:nvSpPr>
          <p:cNvPr id="14" name="Text 12"/>
          <p:cNvSpPr/>
          <p:nvPr/>
        </p:nvSpPr>
        <p:spPr>
          <a:xfrm>
            <a:off x="524589" y="6468428"/>
            <a:ext cx="13581221" cy="239792"/>
          </a:xfrm>
          <a:prstGeom prst="rect">
            <a:avLst/>
          </a:prstGeom>
          <a:noFill/>
          <a:ln/>
        </p:spPr>
        <p:txBody>
          <a:bodyPr wrap="none" lIns="0" tIns="0" rIns="0" bIns="0" rtlCol="0" anchor="t"/>
          <a:lstStyle/>
          <a:p>
            <a:pPr rtl="1" algn="r" marL="342900" indent="-342900">
              <a:lnSpc>
                <a:spcPts val="1850"/>
              </a:lnSpc>
              <a:buSzPct val="100000"/>
              <a:buFont typeface="+mj-lt"/>
              <a:buAutoNum type="arabicPeriod" startAt="9"/>
            </a:pPr>
            <a:r>
              <a:rPr lang="en-US" sz="1150" dirty="0">
                <a:solidFill>
                  <a:srgbClr val="272525"/>
                </a:solidFill>
                <a:latin typeface="Inter" pitchFamily="34" charset="0"/>
                <a:ea typeface="Inter" pitchFamily="34" charset="-122"/>
                <a:cs typeface="Inter" pitchFamily="34" charset="-120"/>
              </a:rPr>
              <a:t>مدة العمل في كل وظيفة سابقة يجب أن تتجاوز سنة واحدة.</a:t>
            </a:r>
            <a:endParaRPr lang="en-US" sz="1150" dirty="0"/>
          </a:p>
        </p:txBody>
      </p:sp>
      <p:sp>
        <p:nvSpPr>
          <p:cNvPr id="15" name="Text 13"/>
          <p:cNvSpPr/>
          <p:nvPr/>
        </p:nvSpPr>
        <p:spPr>
          <a:xfrm>
            <a:off x="524589" y="6876812"/>
            <a:ext cx="13581221" cy="239792"/>
          </a:xfrm>
          <a:prstGeom prst="rect">
            <a:avLst/>
          </a:prstGeom>
          <a:noFill/>
          <a:ln/>
        </p:spPr>
        <p:txBody>
          <a:bodyPr wrap="none" lIns="0" tIns="0" rIns="0" bIns="0" rtlCol="0" anchor="t"/>
          <a:lstStyle/>
          <a:p>
            <a:pPr rtl="1" algn="r" indent="0" marL="0">
              <a:lnSpc>
                <a:spcPts val="1850"/>
              </a:lnSpc>
              <a:buNone/>
            </a:pPr>
            <a:r>
              <a:rPr lang="en-US" sz="1150" b="1" dirty="0">
                <a:solidFill>
                  <a:srgbClr val="272525"/>
                </a:solidFill>
                <a:latin typeface="Inter" pitchFamily="34" charset="0"/>
                <a:ea typeface="Inter" pitchFamily="34" charset="-122"/>
                <a:cs typeface="Inter" pitchFamily="34" charset="-120"/>
              </a:rPr>
              <a:t>مخرجاتك المطلوبة</a:t>
            </a:r>
            <a:pPr rtl="1" algn="r" indent="0" marL="0">
              <a:lnSpc>
                <a:spcPts val="1850"/>
              </a:lnSpc>
              <a:buNone/>
            </a:pPr>
            <a:r>
              <a:rPr lang="en-US" sz="1150" dirty="0">
                <a:solidFill>
                  <a:srgbClr val="272525"/>
                </a:solidFill>
                <a:latin typeface="Inter" pitchFamily="34" charset="0"/>
                <a:ea typeface="Inter" pitchFamily="34" charset="-122"/>
                <a:cs typeface="Inter" pitchFamily="34" charset="-120"/>
              </a:rPr>
              <a:t>:</a:t>
            </a:r>
            <a:endParaRPr lang="en-US" sz="1150" dirty="0"/>
          </a:p>
        </p:txBody>
      </p:sp>
      <p:sp>
        <p:nvSpPr>
          <p:cNvPr id="16" name="Text 14"/>
          <p:cNvSpPr/>
          <p:nvPr/>
        </p:nvSpPr>
        <p:spPr>
          <a:xfrm>
            <a:off x="524589" y="7285196"/>
            <a:ext cx="13581221" cy="239792"/>
          </a:xfrm>
          <a:prstGeom prst="rect">
            <a:avLst/>
          </a:prstGeom>
          <a:noFill/>
          <a:ln/>
        </p:spPr>
        <p:txBody>
          <a:bodyPr wrap="none" lIns="0" tIns="0" rIns="0" bIns="0" rtlCol="0" anchor="t"/>
          <a:lstStyle/>
          <a:p>
            <a:pPr rtl="1" algn="r" marL="342900" indent="-342900">
              <a:lnSpc>
                <a:spcPts val="1850"/>
              </a:lnSpc>
              <a:buSzPct val="100000"/>
              <a:buFont typeface="+mj-lt"/>
              <a:buAutoNum type="arabicPeriod" startAt="1"/>
            </a:pPr>
            <a:r>
              <a:rPr lang="en-US" sz="1150" dirty="0">
                <a:solidFill>
                  <a:srgbClr val="272525"/>
                </a:solidFill>
                <a:latin typeface="Inter" pitchFamily="34" charset="0"/>
                <a:ea typeface="Inter" pitchFamily="34" charset="-122"/>
                <a:cs typeface="Inter" pitchFamily="34" charset="-120"/>
              </a:rPr>
              <a:t>جدول تلخيصي.</a:t>
            </a:r>
            <a:endParaRPr lang="en-US" sz="1150" dirty="0"/>
          </a:p>
        </p:txBody>
      </p:sp>
      <p:sp>
        <p:nvSpPr>
          <p:cNvPr id="17" name="Text 15"/>
          <p:cNvSpPr/>
          <p:nvPr/>
        </p:nvSpPr>
        <p:spPr>
          <a:xfrm>
            <a:off x="524589" y="7577376"/>
            <a:ext cx="13581221" cy="239792"/>
          </a:xfrm>
          <a:prstGeom prst="rect">
            <a:avLst/>
          </a:prstGeom>
          <a:noFill/>
          <a:ln/>
        </p:spPr>
        <p:txBody>
          <a:bodyPr wrap="none" lIns="0" tIns="0" rIns="0" bIns="0" rtlCol="0" anchor="t"/>
          <a:lstStyle/>
          <a:p>
            <a:pPr rtl="1" algn="r" marL="342900" indent="-342900">
              <a:lnSpc>
                <a:spcPts val="1850"/>
              </a:lnSpc>
              <a:buSzPct val="100000"/>
              <a:buFont typeface="+mj-lt"/>
              <a:buAutoNum type="arabicPeriod" startAt="2"/>
            </a:pPr>
            <a:r>
              <a:rPr lang="en-US" sz="1150" dirty="0">
                <a:solidFill>
                  <a:srgbClr val="272525"/>
                </a:solidFill>
                <a:latin typeface="Inter" pitchFamily="34" charset="0"/>
                <a:ea typeface="Inter" pitchFamily="34" charset="-122"/>
                <a:cs typeface="Inter" pitchFamily="34" charset="-120"/>
              </a:rPr>
              <a:t>تقييم مختصر لكل سيرة ذاتية.</a:t>
            </a:r>
            <a:endParaRPr lang="en-US" sz="11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4284821" y="937974"/>
            <a:ext cx="9551789" cy="779621"/>
          </a:xfrm>
          <a:prstGeom prst="rect">
            <a:avLst/>
          </a:prstGeom>
          <a:noFill/>
          <a:ln/>
        </p:spPr>
        <p:txBody>
          <a:bodyPr wrap="none" lIns="0" tIns="0" rIns="0" bIns="0" rtlCol="0" anchor="t"/>
          <a:lstStyle/>
          <a:p>
            <a:pPr rtl="1" algn="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"ساعدني في تحليل أسلوبه في التواصل"</a:t>
            </a:r>
            <a:endParaRPr lang="en-US" sz="4900" dirty="0"/>
          </a:p>
        </p:txBody>
      </p:sp>
      <p:sp>
        <p:nvSpPr>
          <p:cNvPr id="3" name="Text 1"/>
          <p:cNvSpPr/>
          <p:nvPr/>
        </p:nvSpPr>
        <p:spPr>
          <a:xfrm>
            <a:off x="793790" y="2171224"/>
            <a:ext cx="13042821" cy="362903"/>
          </a:xfrm>
          <a:prstGeom prst="rect">
            <a:avLst/>
          </a:prstGeom>
          <a:noFill/>
          <a:ln/>
        </p:spPr>
        <p:txBody>
          <a:bodyPr wrap="none" lIns="0" tIns="0" rIns="0" bIns="0" rtlCol="0" anchor="t"/>
          <a:lstStyle/>
          <a:p>
            <a:pPr algn="r" indent="0" marL="0">
              <a:lnSpc>
                <a:spcPts val="2850"/>
              </a:lnSpc>
              <a:buNone/>
            </a:pPr>
            <a:endParaRPr lang="en-US" sz="1750" dirty="0"/>
          </a:p>
        </p:txBody>
      </p:sp>
      <p:sp>
        <p:nvSpPr>
          <p:cNvPr id="4" name="Text 2"/>
          <p:cNvSpPr/>
          <p:nvPr/>
        </p:nvSpPr>
        <p:spPr>
          <a:xfrm>
            <a:off x="793790" y="2789277"/>
            <a:ext cx="13042821" cy="1814513"/>
          </a:xfrm>
          <a:prstGeom prst="rect">
            <a:avLst/>
          </a:prstGeom>
          <a:noFill/>
          <a:ln/>
        </p:spPr>
        <p:txBody>
          <a:bodyPr wrap="square" lIns="0" tIns="0" rIns="0" bIns="0" rtlCol="0" anchor="t"/>
          <a:lstStyle/>
          <a:p>
            <a:pPr rtl="1" algn="r" indent="0" marL="0">
              <a:lnSpc>
                <a:spcPts val="2850"/>
              </a:lnSpc>
              <a:buNone/>
            </a:pPr>
            <a:r>
              <a:rPr lang="en-US" sz="1750" b="1" dirty="0">
                <a:solidFill>
                  <a:srgbClr val="6237C8"/>
                </a:solidFill>
                <a:latin typeface="Inter" pitchFamily="34" charset="0"/>
                <a:ea typeface="Inter" pitchFamily="34" charset="-122"/>
                <a:cs typeface="Inter" pitchFamily="34" charset="-120"/>
              </a:rPr>
              <a:t>#خلفية:</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
</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أود أن أوضح أنني المسؤول عن خدمات العملاء في شركة 51Talk لتعليم اللغة الإنجليزية للأطفال والمراهقين عبر الإنترنت. في فريقي هناك موظف مميز للغاية، حيث أن العملاء الذين يتعامل معهم لديهم مستوى رضا عالٍ جدًا، كما أنه يحتفظ بأعلى معدل تجديد اشتراكات في الفريق (التجديد يعني أن العميل، بعد أن دفع لأول مرة للالتحاق بالدورة الدراسية، يشعر بالرضا عن المنتج والخدمة ويقوم بالدفع مرة أخرى ليواصل الطفل دراسته معنا لفترة طويلة).</a:t>
            </a:r>
            <a:endParaRPr lang="en-US" sz="1750" dirty="0"/>
          </a:p>
        </p:txBody>
      </p:sp>
      <p:sp>
        <p:nvSpPr>
          <p:cNvPr id="5" name="Text 3"/>
          <p:cNvSpPr/>
          <p:nvPr/>
        </p:nvSpPr>
        <p:spPr>
          <a:xfrm>
            <a:off x="793790" y="4858941"/>
            <a:ext cx="13042821" cy="1451610"/>
          </a:xfrm>
          <a:prstGeom prst="rect">
            <a:avLst/>
          </a:prstGeom>
          <a:noFill/>
          <a:ln/>
        </p:spPr>
        <p:txBody>
          <a:bodyPr wrap="square" lIns="0" tIns="0" rIns="0" bIns="0" rtlCol="0" anchor="t"/>
          <a:lstStyle/>
          <a:p>
            <a:pPr rtl="1" algn="r" indent="0" marL="0">
              <a:lnSpc>
                <a:spcPts val="2850"/>
              </a:lnSpc>
              <a:buNone/>
            </a:pPr>
            <a:r>
              <a:rPr lang="en-US" sz="1750" b="1" dirty="0">
                <a:solidFill>
                  <a:srgbClr val="6237C8"/>
                </a:solidFill>
                <a:latin typeface="Inter" pitchFamily="34" charset="0"/>
                <a:ea typeface="Inter" pitchFamily="34" charset="-122"/>
                <a:cs typeface="Inter" pitchFamily="34" charset="-120"/>
              </a:rPr>
              <a:t>#الهدف + الطلب:</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
</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أود أن أوضح الهدف بشكل دقيق وأضع طلباتي بوضوح. لقد قمت بتحميل بعض تسجيلات المكالمات بينه وبين العملاء، وأطلب منك أن تقوم بتحليلها بشكل كامل وعميق ومفصل. يجب أن تجد "السر الفريد" في أسلوب هذا الموظف المميز في التواصل والمحادثة، سواء في محتوى الحديث أو في تقنيات التواصل، حتى نتمكن من استخراج وتحليل التفاصيل المميزة التي تساهم في نجاحه.</a:t>
            </a:r>
            <a:endParaRPr lang="en-US" sz="1750" dirty="0"/>
          </a:p>
        </p:txBody>
      </p:sp>
      <p:sp>
        <p:nvSpPr>
          <p:cNvPr id="6" name="Text 4"/>
          <p:cNvSpPr/>
          <p:nvPr/>
        </p:nvSpPr>
        <p:spPr>
          <a:xfrm>
            <a:off x="793790" y="6565702"/>
            <a:ext cx="13042821" cy="725805"/>
          </a:xfrm>
          <a:prstGeom prst="rect">
            <a:avLst/>
          </a:prstGeom>
          <a:noFill/>
          <a:ln/>
        </p:spPr>
        <p:txBody>
          <a:bodyPr wrap="square" lIns="0" tIns="0" rIns="0" bIns="0" rtlCol="0" anchor="t"/>
          <a:lstStyle/>
          <a:p>
            <a:pPr rtl="1" algn="r" indent="0" marL="0">
              <a:lnSpc>
                <a:spcPts val="2850"/>
              </a:lnSpc>
              <a:buNone/>
            </a:pPr>
            <a:r>
              <a:rPr lang="en-US" sz="1750" b="1" dirty="0">
                <a:solidFill>
                  <a:srgbClr val="6237C8"/>
                </a:solidFill>
                <a:latin typeface="Inter" pitchFamily="34" charset="0"/>
                <a:ea typeface="Inter" pitchFamily="34" charset="-122"/>
                <a:cs typeface="Inter" pitchFamily="34" charset="-120"/>
              </a:rPr>
              <a:t>#الخلفية مرة أخرى</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
</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بعد التحليل، سأستخدم هذه المعلومات لتدريب فريقي، وخاصة الأعضاء الجدد، من أجل تحسين مستوى الخدمة في الفريق بشكل عام.</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10112693" y="518636"/>
            <a:ext cx="4007644" cy="500896"/>
          </a:xfrm>
          <a:prstGeom prst="rect">
            <a:avLst/>
          </a:prstGeom>
          <a:noFill/>
          <a:ln/>
        </p:spPr>
        <p:txBody>
          <a:bodyPr wrap="none" lIns="0" tIns="0" rIns="0" bIns="0" rtlCol="0" anchor="t"/>
          <a:lstStyle/>
          <a:p>
            <a:pPr rtl="1" algn="r" indent="0" marL="0">
              <a:lnSpc>
                <a:spcPts val="3900"/>
              </a:lnSpc>
              <a:buNone/>
            </a:pPr>
            <a:r>
              <a:rPr lang="en-US" sz="3150" b="1" dirty="0">
                <a:solidFill>
                  <a:srgbClr val="F95F88"/>
                </a:solidFill>
                <a:latin typeface="Petrona Bold" pitchFamily="34" charset="0"/>
                <a:ea typeface="Petrona Bold" pitchFamily="34" charset="-122"/>
                <a:cs typeface="Petrona Bold" pitchFamily="34" charset="-120"/>
              </a:rPr>
              <a:t>دراسة الاقتصاد الكلي</a:t>
            </a:r>
            <a:endParaRPr lang="en-US" sz="3150" dirty="0"/>
          </a:p>
        </p:txBody>
      </p:sp>
      <p:sp>
        <p:nvSpPr>
          <p:cNvPr id="3" name="Text 1"/>
          <p:cNvSpPr/>
          <p:nvPr/>
        </p:nvSpPr>
        <p:spPr>
          <a:xfrm>
            <a:off x="510064" y="1310997"/>
            <a:ext cx="13610273" cy="699373"/>
          </a:xfrm>
          <a:prstGeom prst="rect">
            <a:avLst/>
          </a:prstGeom>
          <a:noFill/>
          <a:ln/>
        </p:spPr>
        <p:txBody>
          <a:bodyPr wrap="square" lIns="0" tIns="0" rIns="0" bIns="0" rtlCol="0" anchor="t"/>
          <a:lstStyle/>
          <a:p>
            <a:pPr rtl="1" algn="r" indent="0" marL="0">
              <a:lnSpc>
                <a:spcPts val="1800"/>
              </a:lnSpc>
              <a:buNone/>
            </a:pPr>
            <a:r>
              <a:rPr lang="en-US" sz="1100" b="1" dirty="0">
                <a:solidFill>
                  <a:srgbClr val="6237C8"/>
                </a:solidFill>
                <a:latin typeface="Inter" pitchFamily="34" charset="0"/>
                <a:ea typeface="Inter" pitchFamily="34" charset="-122"/>
                <a:cs typeface="Inter" pitchFamily="34" charset="-120"/>
              </a:rPr>
              <a:t>#الهدف هو توضيح الفكرة بشكل كامل</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
</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الهدف هو أن أوضح لك أنني أود مناقشة بعض القضايا الاقتصادية الكلية: النمو السريع للاقتصاد الصيني خلال الأربعين عامًا الماضية، والعوامل والمنطق وراء هذا النمو. سأشاركك أولاً قطعًا من أفكاري، ثم من فضلك شاركني برأيك من منظور احترافي."</a:t>
            </a:r>
            <a:endParaRPr lang="en-US" sz="1100" dirty="0"/>
          </a:p>
        </p:txBody>
      </p:sp>
      <p:sp>
        <p:nvSpPr>
          <p:cNvPr id="4" name="Text 2"/>
          <p:cNvSpPr/>
          <p:nvPr/>
        </p:nvSpPr>
        <p:spPr>
          <a:xfrm>
            <a:off x="510064" y="2174319"/>
            <a:ext cx="13610273" cy="699373"/>
          </a:xfrm>
          <a:prstGeom prst="rect">
            <a:avLst/>
          </a:prstGeom>
          <a:noFill/>
          <a:ln/>
        </p:spPr>
        <p:txBody>
          <a:bodyPr wrap="square" lIns="0" tIns="0" rIns="0" bIns="0" rtlCol="0" anchor="t"/>
          <a:lstStyle/>
          <a:p>
            <a:pPr rtl="1" algn="r" indent="0" marL="0">
              <a:lnSpc>
                <a:spcPts val="1800"/>
              </a:lnSpc>
              <a:buNone/>
            </a:pPr>
            <a:r>
              <a:rPr lang="en-US" sz="1100" b="1" dirty="0">
                <a:solidFill>
                  <a:srgbClr val="6237C8"/>
                </a:solidFill>
                <a:latin typeface="Inter" pitchFamily="34" charset="0"/>
                <a:ea typeface="Inter" pitchFamily="34" charset="-122"/>
                <a:cs typeface="Inter" pitchFamily="34" charset="-120"/>
              </a:rPr>
              <a:t>#المتطلبات يجب ان تكون واضحة </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
</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"يرجى ملاحظة أنه في هذا النقاش نحن نسعى وراء الحقيقة، ولا أحتاج إلى أي شكل من أشكال الموافقة أو التشجيع. لذلك، يرجى منك الحفاظ على دورك كخبير محترف، دقيق، يتمتع بالتفكير النقدي المستقل والعميق. بالطبع، ستكون قطع أفكاري بسيطة، وإذا كنت تتفق معها، يمكنك مساعدتي في إضافتها وتوسيعها."</a:t>
            </a:r>
            <a:endParaRPr lang="en-US" sz="1100" dirty="0"/>
          </a:p>
        </p:txBody>
      </p:sp>
      <p:sp>
        <p:nvSpPr>
          <p:cNvPr id="5" name="Text 3"/>
          <p:cNvSpPr/>
          <p:nvPr/>
        </p:nvSpPr>
        <p:spPr>
          <a:xfrm>
            <a:off x="510064" y="3037642"/>
            <a:ext cx="13610273" cy="466249"/>
          </a:xfrm>
          <a:prstGeom prst="rect">
            <a:avLst/>
          </a:prstGeom>
          <a:noFill/>
          <a:ln/>
        </p:spPr>
        <p:txBody>
          <a:bodyPr wrap="square" lIns="0" tIns="0" rIns="0" bIns="0" rtlCol="0" anchor="t"/>
          <a:lstStyle/>
          <a:p>
            <a:pPr rtl="1" algn="r" indent="0" marL="0">
              <a:lnSpc>
                <a:spcPts val="1800"/>
              </a:lnSpc>
              <a:buNone/>
            </a:pPr>
            <a:r>
              <a:rPr lang="en-US" sz="1100" b="1" dirty="0">
                <a:solidFill>
                  <a:srgbClr val="6237C8"/>
                </a:solidFill>
                <a:latin typeface="Inter" pitchFamily="34" charset="0"/>
                <a:ea typeface="Inter" pitchFamily="34" charset="-122"/>
                <a:cs typeface="Inter" pitchFamily="34" charset="-120"/>
              </a:rPr>
              <a:t>#الخلفية يجب أن تكون واضحة </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
</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a:t>
            </a:r>
            <a:endParaRPr lang="en-US" sz="1100" dirty="0"/>
          </a:p>
        </p:txBody>
      </p:sp>
      <p:sp>
        <p:nvSpPr>
          <p:cNvPr id="6" name="Text 4"/>
          <p:cNvSpPr/>
          <p:nvPr/>
        </p:nvSpPr>
        <p:spPr>
          <a:xfrm>
            <a:off x="510064" y="3667839"/>
            <a:ext cx="13610273" cy="233124"/>
          </a:xfrm>
          <a:prstGeom prst="rect">
            <a:avLst/>
          </a:prstGeom>
          <a:noFill/>
          <a:ln/>
        </p:spPr>
        <p:txBody>
          <a:bodyPr wrap="none" lIns="0" tIns="0" rIns="0" bIns="0" rtlCol="0" anchor="t"/>
          <a:lstStyle/>
          <a:p>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الأسباب الأساسية للنمو السريع للاقتصاد الصيني على مدار 40 عامًا:</a:t>
            </a:r>
            <a:endParaRPr lang="en-US" sz="1100" dirty="0"/>
          </a:p>
        </p:txBody>
      </p:sp>
      <p:sp>
        <p:nvSpPr>
          <p:cNvPr id="7" name="Text 5"/>
          <p:cNvSpPr/>
          <p:nvPr/>
        </p:nvSpPr>
        <p:spPr>
          <a:xfrm>
            <a:off x="510064" y="4064913"/>
            <a:ext cx="13610273" cy="233124"/>
          </a:xfrm>
          <a:prstGeom prst="rect">
            <a:avLst/>
          </a:prstGeom>
          <a:noFill/>
          <a:ln/>
        </p:spPr>
        <p:txBody>
          <a:bodyPr wrap="none" lIns="0" tIns="0" rIns="0" bIns="0" rtlCol="0" anchor="t"/>
          <a:lstStyle/>
          <a:p>
            <a:pPr rtl="1" algn="r" marL="342900" indent="-342900">
              <a:lnSpc>
                <a:spcPts val="1800"/>
              </a:lnSpc>
              <a:buSzPct val="100000"/>
              <a:buFont typeface="+mj-lt"/>
              <a:buAutoNum type="arabicPeriod" startAt="1"/>
            </a:pPr>
            <a:r>
              <a:rPr lang="en-US" sz="1100" b="1" dirty="0">
                <a:solidFill>
                  <a:srgbClr val="272525"/>
                </a:solidFill>
                <a:latin typeface="Inter" pitchFamily="34" charset="0"/>
                <a:ea typeface="Inter" pitchFamily="34" charset="-122"/>
                <a:cs typeface="Inter" pitchFamily="34" charset="-120"/>
              </a:rPr>
              <a:t>العدد السكاني.</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 مكافأة القوى العاملة.</a:t>
            </a:r>
            <a:endParaRPr lang="en-US" sz="1100" dirty="0"/>
          </a:p>
        </p:txBody>
      </p:sp>
      <p:sp>
        <p:nvSpPr>
          <p:cNvPr id="8" name="Text 6"/>
          <p:cNvSpPr/>
          <p:nvPr/>
        </p:nvSpPr>
        <p:spPr>
          <a:xfrm>
            <a:off x="510064" y="4348996"/>
            <a:ext cx="13610273" cy="233124"/>
          </a:xfrm>
          <a:prstGeom prst="rect">
            <a:avLst/>
          </a:prstGeom>
          <a:noFill/>
          <a:ln/>
        </p:spPr>
        <p:txBody>
          <a:bodyPr wrap="none" lIns="0" tIns="0" rIns="0" bIns="0" rtlCol="0" anchor="t"/>
          <a:lstStyle/>
          <a:p>
            <a:pPr rtl="1" algn="r" marL="342900" indent="-342900">
              <a:lnSpc>
                <a:spcPts val="1800"/>
              </a:lnSpc>
              <a:buSzPct val="100000"/>
              <a:buFont typeface="+mj-lt"/>
              <a:buAutoNum type="arabicPeriod" startAt="2"/>
            </a:pPr>
            <a:r>
              <a:rPr lang="en-US" sz="1100" b="1" dirty="0">
                <a:solidFill>
                  <a:srgbClr val="272525"/>
                </a:solidFill>
                <a:latin typeface="Inter" pitchFamily="34" charset="0"/>
                <a:ea typeface="Inter" pitchFamily="34" charset="-122"/>
                <a:cs typeface="Inter" pitchFamily="34" charset="-120"/>
              </a:rPr>
              <a:t>الرواد الصناعيون.</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 يعتبر رواد الأعمال "وحدات الابتكار" في المجتمع، ومنذ انفتاح الصين على الإصلاحات، ظهر عدة أجيال من رجال الأعمال الذين شكلوا الشركات الخاصة، وهي القوة الرئيسية للابتكار والنمو الاقتصادي والعمالة.</a:t>
            </a:r>
            <a:endParaRPr lang="en-US" sz="1100" dirty="0"/>
          </a:p>
        </p:txBody>
      </p:sp>
      <p:sp>
        <p:nvSpPr>
          <p:cNvPr id="9" name="Text 7"/>
          <p:cNvSpPr/>
          <p:nvPr/>
        </p:nvSpPr>
        <p:spPr>
          <a:xfrm>
            <a:off x="510064" y="4633079"/>
            <a:ext cx="13610273" cy="233124"/>
          </a:xfrm>
          <a:prstGeom prst="rect">
            <a:avLst/>
          </a:prstGeom>
          <a:noFill/>
          <a:ln/>
        </p:spPr>
        <p:txBody>
          <a:bodyPr wrap="none" lIns="0" tIns="0" rIns="0" bIns="0" rtlCol="0" anchor="t"/>
          <a:lstStyle/>
          <a:p>
            <a:pPr rtl="1" algn="r" marL="342900" indent="-342900">
              <a:lnSpc>
                <a:spcPts val="1800"/>
              </a:lnSpc>
              <a:buSzPct val="100000"/>
              <a:buFont typeface="+mj-lt"/>
              <a:buAutoNum type="arabicPeriod" startAt="3"/>
            </a:pPr>
            <a:r>
              <a:rPr lang="en-US" sz="1100" b="1" dirty="0">
                <a:solidFill>
                  <a:srgbClr val="272525"/>
                </a:solidFill>
                <a:latin typeface="Inter" pitchFamily="34" charset="0"/>
                <a:ea typeface="Inter" pitchFamily="34" charset="-122"/>
                <a:cs typeface="Inter" pitchFamily="34" charset="-120"/>
              </a:rPr>
              <a:t>مكافأة العرض والطلب الخارجية.</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 انضمام الصين إلى منظمة التجارة العالمية (WTO) وأصبحت "مصنع العالم".</a:t>
            </a:r>
            <a:endParaRPr lang="en-US" sz="1100" dirty="0"/>
          </a:p>
        </p:txBody>
      </p:sp>
      <p:sp>
        <p:nvSpPr>
          <p:cNvPr id="10" name="Text 8"/>
          <p:cNvSpPr/>
          <p:nvPr/>
        </p:nvSpPr>
        <p:spPr>
          <a:xfrm>
            <a:off x="510064" y="4917162"/>
            <a:ext cx="13610273" cy="233124"/>
          </a:xfrm>
          <a:prstGeom prst="rect">
            <a:avLst/>
          </a:prstGeom>
          <a:noFill/>
          <a:ln/>
        </p:spPr>
        <p:txBody>
          <a:bodyPr wrap="none" lIns="0" tIns="0" rIns="0" bIns="0" rtlCol="0" anchor="t"/>
          <a:lstStyle/>
          <a:p>
            <a:pPr rtl="1" algn="r" marL="342900" indent="-342900">
              <a:lnSpc>
                <a:spcPts val="1800"/>
              </a:lnSpc>
              <a:buSzPct val="100000"/>
              <a:buFont typeface="+mj-lt"/>
              <a:buAutoNum type="arabicPeriod" startAt="4"/>
            </a:pPr>
            <a:r>
              <a:rPr lang="en-US" sz="1100" b="1" dirty="0">
                <a:solidFill>
                  <a:srgbClr val="272525"/>
                </a:solidFill>
                <a:latin typeface="Inter" pitchFamily="34" charset="0"/>
                <a:ea typeface="Inter" pitchFamily="34" charset="-122"/>
                <a:cs typeface="Inter" pitchFamily="34" charset="-120"/>
              </a:rPr>
              <a:t>التمويل الوفير.</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 سواء من خلال بيع الأراضي (قطاع العقارات) أو من خلال الاقتراض (النسبة العالية للديون إلى الناتج المحلي الإجمالي)، مما وفر تمويلاً كافياً للنمو الاقتصادي.</a:t>
            </a:r>
            <a:endParaRPr lang="en-US" sz="1100" dirty="0"/>
          </a:p>
        </p:txBody>
      </p:sp>
      <p:sp>
        <p:nvSpPr>
          <p:cNvPr id="11" name="Text 9"/>
          <p:cNvSpPr/>
          <p:nvPr/>
        </p:nvSpPr>
        <p:spPr>
          <a:xfrm>
            <a:off x="510064" y="5201245"/>
            <a:ext cx="13610273" cy="466249"/>
          </a:xfrm>
          <a:prstGeom prst="rect">
            <a:avLst/>
          </a:prstGeom>
          <a:noFill/>
          <a:ln/>
        </p:spPr>
        <p:txBody>
          <a:bodyPr wrap="square" lIns="0" tIns="0" rIns="0" bIns="0" rtlCol="0" anchor="t"/>
          <a:lstStyle/>
          <a:p>
            <a:pPr rtl="1" algn="r" marL="342900" indent="-342900">
              <a:lnSpc>
                <a:spcPts val="1800"/>
              </a:lnSpc>
              <a:buSzPct val="100000"/>
              <a:buFont typeface="+mj-lt"/>
              <a:buAutoNum type="arabicPeriod" startAt="5"/>
            </a:pPr>
            <a:r>
              <a:rPr lang="en-US" sz="1100" b="1" dirty="0">
                <a:solidFill>
                  <a:srgbClr val="272525"/>
                </a:solidFill>
                <a:latin typeface="Inter" pitchFamily="34" charset="0"/>
                <a:ea typeface="Inter" pitchFamily="34" charset="-122"/>
                <a:cs typeface="Inter" pitchFamily="34" charset="-120"/>
              </a:rPr>
              <a:t>مستوى البنية التحتية.</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 نتيجة للتأثيرات من النقطة (4)، كانت سرعة بناء البنية التحتية عالية، ومستواها عالٍ، وتحديثها سريعًا (بالطبع، من الجانب الآخر، هناك هدر كبير وديون مرتفعة). مثل الدفع عبر الهاتف المحمول، اللوجستيات، القطارات السريعة، وتقنية 5G.</a:t>
            </a:r>
            <a:endParaRPr lang="en-US" sz="1100" dirty="0"/>
          </a:p>
        </p:txBody>
      </p:sp>
      <p:sp>
        <p:nvSpPr>
          <p:cNvPr id="12" name="Text 10"/>
          <p:cNvSpPr/>
          <p:nvPr/>
        </p:nvSpPr>
        <p:spPr>
          <a:xfrm>
            <a:off x="510064" y="5718453"/>
            <a:ext cx="13610273" cy="233124"/>
          </a:xfrm>
          <a:prstGeom prst="rect">
            <a:avLst/>
          </a:prstGeom>
          <a:noFill/>
          <a:ln/>
        </p:spPr>
        <p:txBody>
          <a:bodyPr wrap="none" lIns="0" tIns="0" rIns="0" bIns="0" rtlCol="0" anchor="t"/>
          <a:lstStyle/>
          <a:p>
            <a:pPr rtl="1" algn="r" marL="342900" indent="-342900">
              <a:lnSpc>
                <a:spcPts val="1800"/>
              </a:lnSpc>
              <a:buSzPct val="100000"/>
              <a:buFont typeface="+mj-lt"/>
              <a:buAutoNum type="arabicPeriod" startAt="6"/>
            </a:pPr>
            <a:r>
              <a:rPr lang="en-US" sz="1100" b="1" dirty="0">
                <a:solidFill>
                  <a:srgbClr val="272525"/>
                </a:solidFill>
                <a:latin typeface="Inter" pitchFamily="34" charset="0"/>
                <a:ea typeface="Inter" pitchFamily="34" charset="-122"/>
                <a:cs typeface="Inter" pitchFamily="34" charset="-120"/>
              </a:rPr>
              <a:t>مكافأة التكنولوجيا الخارجية.</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 في ظل الانفتاح، أصبحت تراكمات التكنولوجيا الغربية على مدى 200 إلى 300 عام "خزان القوة" لنمو الصين السريع، لأنه بوجود معايير سابقة، يكون التعلم والنسخ أسهل.</a:t>
            </a:r>
            <a:endParaRPr lang="en-US" sz="1100" dirty="0"/>
          </a:p>
        </p:txBody>
      </p:sp>
      <p:sp>
        <p:nvSpPr>
          <p:cNvPr id="13" name="Text 11"/>
          <p:cNvSpPr/>
          <p:nvPr/>
        </p:nvSpPr>
        <p:spPr>
          <a:xfrm>
            <a:off x="510064" y="6002536"/>
            <a:ext cx="13610273" cy="233124"/>
          </a:xfrm>
          <a:prstGeom prst="rect">
            <a:avLst/>
          </a:prstGeom>
          <a:noFill/>
          <a:ln/>
        </p:spPr>
        <p:txBody>
          <a:bodyPr wrap="none" lIns="0" tIns="0" rIns="0" bIns="0" rtlCol="0" anchor="t"/>
          <a:lstStyle/>
          <a:p>
            <a:pPr rtl="1" algn="r" marL="342900" indent="-342900">
              <a:lnSpc>
                <a:spcPts val="1800"/>
              </a:lnSpc>
              <a:buSzPct val="100000"/>
              <a:buFont typeface="+mj-lt"/>
              <a:buAutoNum type="arabicPeriod" startAt="7"/>
            </a:pPr>
            <a:r>
              <a:rPr lang="en-US" sz="1100" b="1" dirty="0">
                <a:solidFill>
                  <a:srgbClr val="272525"/>
                </a:solidFill>
                <a:latin typeface="Inter" pitchFamily="34" charset="0"/>
                <a:ea typeface="Inter" pitchFamily="34" charset="-122"/>
                <a:cs typeface="Inter" pitchFamily="34" charset="-120"/>
              </a:rPr>
              <a:t>مكافأتين زمنيتين: الإنترنت والإنترنت المحمول.</a:t>
            </a:r>
            <a:endParaRPr lang="en-US" sz="1100" dirty="0"/>
          </a:p>
        </p:txBody>
      </p:sp>
      <p:sp>
        <p:nvSpPr>
          <p:cNvPr id="14" name="Text 12"/>
          <p:cNvSpPr/>
          <p:nvPr/>
        </p:nvSpPr>
        <p:spPr>
          <a:xfrm>
            <a:off x="510064" y="6286619"/>
            <a:ext cx="13610273" cy="233124"/>
          </a:xfrm>
          <a:prstGeom prst="rect">
            <a:avLst/>
          </a:prstGeom>
          <a:noFill/>
          <a:ln/>
        </p:spPr>
        <p:txBody>
          <a:bodyPr wrap="none" lIns="0" tIns="0" rIns="0" bIns="0" rtlCol="0" anchor="t"/>
          <a:lstStyle/>
          <a:p>
            <a:pPr rtl="1" algn="r" marL="342900" indent="-342900">
              <a:lnSpc>
                <a:spcPts val="1800"/>
              </a:lnSpc>
              <a:buSzPct val="100000"/>
              <a:buFont typeface="+mj-lt"/>
              <a:buAutoNum type="arabicPeriod" startAt="8"/>
            </a:pPr>
            <a:r>
              <a:rPr lang="en-US" sz="1100" b="1" dirty="0">
                <a:solidFill>
                  <a:srgbClr val="272525"/>
                </a:solidFill>
                <a:latin typeface="Inter" pitchFamily="34" charset="0"/>
                <a:ea typeface="Inter" pitchFamily="34" charset="-122"/>
                <a:cs typeface="Inter" pitchFamily="34" charset="-120"/>
              </a:rPr>
              <a:t>المنافسة بين المناطق في الصين</a:t>
            </a:r>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 حيث يتم قياس الأداء باستخدام الناتج المحلي الإجمالي فقط، مما يخلق تنافسًا شديدًا، "أنت تلاحقني وأنا ألاحقك".</a:t>
            </a:r>
            <a:endParaRPr lang="en-US" sz="1100" dirty="0"/>
          </a:p>
        </p:txBody>
      </p:sp>
      <p:sp>
        <p:nvSpPr>
          <p:cNvPr id="15" name="Text 13"/>
          <p:cNvSpPr/>
          <p:nvPr/>
        </p:nvSpPr>
        <p:spPr>
          <a:xfrm>
            <a:off x="510064" y="6683693"/>
            <a:ext cx="13610273" cy="233124"/>
          </a:xfrm>
          <a:prstGeom prst="rect">
            <a:avLst/>
          </a:prstGeom>
          <a:noFill/>
          <a:ln/>
        </p:spPr>
        <p:txBody>
          <a:bodyPr wrap="none" lIns="0" tIns="0" rIns="0" bIns="0" rtlCol="0" anchor="t"/>
          <a:lstStyle/>
          <a:p>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a:t>
            </a:r>
            <a:endParaRPr lang="en-US" sz="1100" dirty="0"/>
          </a:p>
        </p:txBody>
      </p:sp>
      <p:sp>
        <p:nvSpPr>
          <p:cNvPr id="16" name="Text 14"/>
          <p:cNvSpPr/>
          <p:nvPr/>
        </p:nvSpPr>
        <p:spPr>
          <a:xfrm>
            <a:off x="510064" y="7080766"/>
            <a:ext cx="13610273" cy="233124"/>
          </a:xfrm>
          <a:prstGeom prst="rect">
            <a:avLst/>
          </a:prstGeom>
          <a:noFill/>
          <a:ln/>
        </p:spPr>
        <p:txBody>
          <a:bodyPr wrap="none" lIns="0" tIns="0" rIns="0" bIns="0" rtlCol="0" anchor="t"/>
          <a:lstStyle/>
          <a:p>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"تختلف أوزان هذه العوامل وقد تكون هناك علاقات سببية بينها، وهي ليست في نفس المستوى المنطقي، بالإضافة إلى أنه قد يكون هناك عوامل مفقودة أو "عوامل ذات صلة منخفضة دخلت عن طريق الخطأ".</a:t>
            </a:r>
            <a:endParaRPr lang="en-US" sz="1100" dirty="0"/>
          </a:p>
        </p:txBody>
      </p:sp>
      <p:sp>
        <p:nvSpPr>
          <p:cNvPr id="17" name="Text 15"/>
          <p:cNvSpPr/>
          <p:nvPr/>
        </p:nvSpPr>
        <p:spPr>
          <a:xfrm>
            <a:off x="510064" y="7477839"/>
            <a:ext cx="13610273" cy="233124"/>
          </a:xfrm>
          <a:prstGeom prst="rect">
            <a:avLst/>
          </a:prstGeom>
          <a:noFill/>
          <a:ln/>
        </p:spPr>
        <p:txBody>
          <a:bodyPr wrap="none" lIns="0" tIns="0" rIns="0" bIns="0" rtlCol="0" anchor="t"/>
          <a:lstStyle/>
          <a:p>
            <a:pPr rtl="1" algn="r" indent="0" marL="0">
              <a:lnSpc>
                <a:spcPts val="1800"/>
              </a:lnSpc>
              <a:buNone/>
            </a:pPr>
            <a:r>
              <a:rPr lang="en-US" sz="1100" dirty="0">
                <a:solidFill>
                  <a:srgbClr val="272525"/>
                </a:solidFill>
                <a:latin typeface="Inter" pitchFamily="34" charset="0"/>
                <a:ea typeface="Inter" pitchFamily="34" charset="-122"/>
                <a:cs typeface="Inter" pitchFamily="34" charset="-120"/>
              </a:rPr>
              <a:t>من فضلك، ساعدني في ترتيب وتحليل هذه العوامل، ومن ثم يمكننا مناقشتها بشكل أعمق بناءً على تحليلك."</a:t>
            </a:r>
            <a:endParaRPr lang="en-US" sz="11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6619518" y="1663779"/>
            <a:ext cx="7217093" cy="779621"/>
          </a:xfrm>
          <a:prstGeom prst="rect">
            <a:avLst/>
          </a:prstGeom>
          <a:noFill/>
          <a:ln/>
        </p:spPr>
        <p:txBody>
          <a:bodyPr wrap="none" lIns="0" tIns="0" rIns="0" bIns="0" rtlCol="0" anchor="t"/>
          <a:lstStyle/>
          <a:p>
            <a:pPr rtl="1" algn="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ساعدني في شرح نموذج BLM</a:t>
            </a:r>
            <a:endParaRPr lang="en-US" sz="4900" dirty="0"/>
          </a:p>
        </p:txBody>
      </p:sp>
      <p:sp>
        <p:nvSpPr>
          <p:cNvPr id="3" name="Text 1"/>
          <p:cNvSpPr/>
          <p:nvPr/>
        </p:nvSpPr>
        <p:spPr>
          <a:xfrm>
            <a:off x="793790" y="2897029"/>
            <a:ext cx="13042821" cy="1814513"/>
          </a:xfrm>
          <a:prstGeom prst="rect">
            <a:avLst/>
          </a:prstGeom>
          <a:noFill/>
          <a:ln/>
        </p:spPr>
        <p:txBody>
          <a:bodyPr wrap="square" lIns="0" tIns="0" rIns="0" bIns="0" rtlCol="0" anchor="t"/>
          <a:lstStyle/>
          <a:p>
            <a:pPr rtl="1" algn="r" indent="0" marL="0">
              <a:lnSpc>
                <a:spcPts val="2850"/>
              </a:lnSpc>
              <a:buNone/>
            </a:pPr>
            <a:r>
              <a:rPr lang="en-US" sz="1750" b="1" dirty="0">
                <a:solidFill>
                  <a:srgbClr val="6237C8"/>
                </a:solidFill>
                <a:latin typeface="Inter" pitchFamily="34" charset="0"/>
                <a:ea typeface="Inter" pitchFamily="34" charset="-122"/>
                <a:cs typeface="Inter" pitchFamily="34" charset="-120"/>
              </a:rPr>
              <a:t>#توضيح الخلفية </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
</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أنا قائد عمليات لأعمال تعليمية عبر الإنترنت ، وأتعلم نموذج قيادة الأعمال لتحسين مهاراتي الاستراتيجية. في نموذج قيادة الأعمال (BLM) ، هناك ثلاثة مقترحات قيمة:</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
</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
</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(1) قيادة المنتج </a:t>
            </a:r>
            <a:endParaRPr lang="en-US" sz="1750" dirty="0"/>
          </a:p>
        </p:txBody>
      </p:sp>
      <p:sp>
        <p:nvSpPr>
          <p:cNvPr id="4" name="Text 2"/>
          <p:cNvSpPr/>
          <p:nvPr/>
        </p:nvSpPr>
        <p:spPr>
          <a:xfrm>
            <a:off x="793790" y="4966692"/>
            <a:ext cx="13042821" cy="362903"/>
          </a:xfrm>
          <a:prstGeom prst="rect">
            <a:avLst/>
          </a:prstGeom>
          <a:noFill/>
          <a:ln/>
        </p:spPr>
        <p:txBody>
          <a:bodyPr wrap="none" lIns="0" tIns="0" rIns="0" bIns="0" rtlCol="0" anchor="t"/>
          <a:lstStyle/>
          <a:p>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(2) التميز التشغيلي </a:t>
            </a:r>
            <a:endParaRPr lang="en-US" sz="1750" dirty="0"/>
          </a:p>
        </p:txBody>
      </p:sp>
      <p:sp>
        <p:nvSpPr>
          <p:cNvPr id="5" name="Text 3"/>
          <p:cNvSpPr/>
          <p:nvPr/>
        </p:nvSpPr>
        <p:spPr>
          <a:xfrm>
            <a:off x="793790" y="5584746"/>
            <a:ext cx="13042821" cy="362903"/>
          </a:xfrm>
          <a:prstGeom prst="rect">
            <a:avLst/>
          </a:prstGeom>
          <a:noFill/>
          <a:ln/>
        </p:spPr>
        <p:txBody>
          <a:bodyPr wrap="none" lIns="0" tIns="0" rIns="0" bIns="0" rtlCol="0" anchor="t"/>
          <a:lstStyle/>
          <a:p>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(3) وصول المستخدم عن قرب</a:t>
            </a:r>
            <a:endParaRPr lang="en-US" sz="1750" dirty="0"/>
          </a:p>
        </p:txBody>
      </p:sp>
      <p:sp>
        <p:nvSpPr>
          <p:cNvPr id="6" name="Text 4"/>
          <p:cNvSpPr/>
          <p:nvPr/>
        </p:nvSpPr>
        <p:spPr>
          <a:xfrm>
            <a:off x="793790" y="6202799"/>
            <a:ext cx="13042821" cy="362903"/>
          </a:xfrm>
          <a:prstGeom prst="rect">
            <a:avLst/>
          </a:prstGeom>
          <a:noFill/>
          <a:ln/>
        </p:spPr>
        <p:txBody>
          <a:bodyPr wrap="none" lIns="0" tIns="0" rIns="0" bIns="0" rtlCol="0" anchor="t"/>
          <a:lstStyle/>
          <a:p>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من فضلك ساعدني في شرح هذه النقاط الثلاث بعمق وتحليلها، ما هي القيم الرئيسية لشركتي نيو أورينتال وكسو إيرس (هاو ويلي)؟</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11114723" y="311825"/>
            <a:ext cx="3118842" cy="389930"/>
          </a:xfrm>
          <a:prstGeom prst="rect">
            <a:avLst/>
          </a:prstGeom>
          <a:noFill/>
          <a:ln/>
        </p:spPr>
        <p:txBody>
          <a:bodyPr wrap="none" lIns="0" tIns="0" rIns="0" bIns="0" rtlCol="0" anchor="t"/>
          <a:lstStyle/>
          <a:p>
            <a:pPr rtl="1" algn="r"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تحليل المسار</a:t>
            </a:r>
            <a:endParaRPr lang="en-US" sz="2450" dirty="0"/>
          </a:p>
        </p:txBody>
      </p:sp>
      <p:sp>
        <p:nvSpPr>
          <p:cNvPr id="3" name="Text 1"/>
          <p:cNvSpPr/>
          <p:nvPr/>
        </p:nvSpPr>
        <p:spPr>
          <a:xfrm>
            <a:off x="396835" y="928568"/>
            <a:ext cx="13836729" cy="544354"/>
          </a:xfrm>
          <a:prstGeom prst="rect">
            <a:avLst/>
          </a:prstGeom>
          <a:noFill/>
          <a:ln/>
        </p:spPr>
        <p:txBody>
          <a:bodyPr wrap="square" lIns="0" tIns="0" rIns="0" bIns="0" rtlCol="0" anchor="t"/>
          <a:lstStyle/>
          <a:p>
            <a:pPr rtl="1" algn="r" indent="0" marL="0">
              <a:lnSpc>
                <a:spcPts val="1400"/>
              </a:lnSpc>
              <a:buNone/>
            </a:pPr>
            <a:r>
              <a:rPr lang="en-US" sz="850" b="1" dirty="0">
                <a:solidFill>
                  <a:srgbClr val="6237C8"/>
                </a:solidFill>
                <a:latin typeface="Inter" pitchFamily="34" charset="0"/>
                <a:ea typeface="Inter" pitchFamily="34" charset="-122"/>
                <a:cs typeface="Inter" pitchFamily="34" charset="-120"/>
              </a:rPr>
              <a:t>#الخلفية</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العام الماضي، كنت أتعلم الإنجليزية بشكل رئيسي من خلال المحادثات الشفوية، حيث كانت الطريقة التي أستخدمها هي التعليم عبر الإنترنت بنمط واحد لواحد. أما المسار الثاني فهو البرمجة للأطفال: حيث يقوم معلمون حقيقيون بتعليم الشباب حول العالم البرمجة الأساسية، بدءاً من Python وصولاً إلى C++، وكان الأسلوب المتبع هو الدروس الصغيرة عبر الإنترنت بنمط واحد لستة طلاب. كلا المسارين يشهدان نمواً جيداً في الوقت الحالي، وكلاهما يحقق إيرادات تتجاوز 100 مليون دولار.</a:t>
            </a:r>
            <a:endParaRPr lang="en-US" sz="850" dirty="0"/>
          </a:p>
        </p:txBody>
      </p:sp>
      <p:sp>
        <p:nvSpPr>
          <p:cNvPr id="4" name="Text 2"/>
          <p:cNvSpPr/>
          <p:nvPr/>
        </p:nvSpPr>
        <p:spPr>
          <a:xfrm>
            <a:off x="396835" y="1600438"/>
            <a:ext cx="13836729" cy="544354"/>
          </a:xfrm>
          <a:prstGeom prst="rect">
            <a:avLst/>
          </a:prstGeom>
          <a:noFill/>
          <a:ln/>
        </p:spPr>
        <p:txBody>
          <a:bodyPr wrap="squar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#سؤالي: مع دخولنا عصر الذكاء الاصطناعي، من المؤكد أن التعليم سيخضع لإعادة تشكيل. أنا أفكر في عدة أسئلة رئيسية: مع التحسين المستمر في قدرات أدوات الذكاء الاصطناعي مثل ChatGPT، وClaude، وGemini، بالإضافة إلى تحسين قدراتها متعددة الأنماط، وكذلك الأدوات المستحدثة مثل Cursor وDevin لتعليم البرمجة، هل أصبح تعلم مهارات مثل الإنجليزية والبرمجة للأطفال غير ضروري؟ أو هل أصبح من غير الضروري تعلمها بالطريقة التقليدية (أي الطريقة التي أستخدمها في عملي الآن)؟ ما هي العلاقة بين تعلم الذكاء الاصطناعي وتعلم الإنجليزية والبرمجة؟ ما هي العلاقة بين القدرة على استخدام أدوات الذكاء الاصطناعي والقدرة على الإنجليزية والبرمجة؟ هل ستصبح مهارات استخدام الذكاء الاصطناعي "مهارة أساسية" تهيمن على جميع المهارات الأخرى وحتى المعرفة في مختلف التخصصات؟</a:t>
            </a:r>
            <a:endParaRPr lang="en-US" sz="850" dirty="0"/>
          </a:p>
        </p:txBody>
      </p:sp>
      <p:sp>
        <p:nvSpPr>
          <p:cNvPr id="5" name="Text 3"/>
          <p:cNvSpPr/>
          <p:nvPr/>
        </p:nvSpPr>
        <p:spPr>
          <a:xfrm>
            <a:off x="396835" y="2272308"/>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بالنسبة لهذه الأسئلة، هناك تفكيران متضاربان لديّ: </a:t>
            </a:r>
            <a:endParaRPr lang="en-US" sz="850" dirty="0"/>
          </a:p>
        </p:txBody>
      </p:sp>
      <p:sp>
        <p:nvSpPr>
          <p:cNvPr id="6" name="Text 4"/>
          <p:cNvSpPr/>
          <p:nvPr/>
        </p:nvSpPr>
        <p:spPr>
          <a:xfrm>
            <a:off x="396835" y="2581275"/>
            <a:ext cx="13836729" cy="362903"/>
          </a:xfrm>
          <a:prstGeom prst="rect">
            <a:avLst/>
          </a:prstGeom>
          <a:noFill/>
          <a:ln/>
        </p:spPr>
        <p:txBody>
          <a:bodyPr wrap="squar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(1) إتقان استخدام الذكاء الاصطناعي سيكون "مهارة أساسية"، وهذه المهارة الأساسية ستسيطر على باقي المهارات. مع وجود المهارة الأساسية، يمكن تفويض المعرفة أو استقدام المهارات من الخارج، وهذا المهارة تتمتع برافعة ضخمة، وعائد الاستثمار في تعلمها لا يقارن بأي مهارة أخرى، ومع التطور السريع لقدرات الذكاء الاصطناعي، ستزداد أهميتها بشكل تدريجي لتصبح المهارة الأساسية التي يجب على الجميع تعلمها في المستقبل.</a:t>
            </a:r>
            <a:endParaRPr lang="en-US" sz="850" dirty="0"/>
          </a:p>
        </p:txBody>
      </p:sp>
      <p:sp>
        <p:nvSpPr>
          <p:cNvPr id="7" name="Text 5"/>
          <p:cNvSpPr/>
          <p:nvPr/>
        </p:nvSpPr>
        <p:spPr>
          <a:xfrm>
            <a:off x="396835" y="3071693"/>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 (2) الإنجليزية، البرمجة، والذكاء الاصطناعي سيكونون، قبل وصول AGI، "المثلث الذهبي" لمهارات الإنسان العصري.</a:t>
            </a:r>
            <a:endParaRPr lang="en-US" sz="850" dirty="0"/>
          </a:p>
        </p:txBody>
      </p:sp>
      <p:sp>
        <p:nvSpPr>
          <p:cNvPr id="8" name="Text 6"/>
          <p:cNvSpPr/>
          <p:nvPr/>
        </p:nvSpPr>
        <p:spPr>
          <a:xfrm>
            <a:off x="396835" y="3380661"/>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بخصوص هذا التفكير، أود أن أشارك بعض من "شظايا تفكيري" التي تتعلق بعلاقة البرمجة بالذكاء الاصطناعي:</a:t>
            </a:r>
            <a:endParaRPr lang="en-US" sz="850" dirty="0"/>
          </a:p>
        </p:txBody>
      </p:sp>
      <p:sp>
        <p:nvSpPr>
          <p:cNvPr id="9" name="Text 7"/>
          <p:cNvSpPr/>
          <p:nvPr/>
        </p:nvSpPr>
        <p:spPr>
          <a:xfrm>
            <a:off x="396835" y="3689628"/>
            <a:ext cx="13836729" cy="362903"/>
          </a:xfrm>
          <a:prstGeom prst="rect">
            <a:avLst/>
          </a:prstGeom>
          <a:noFill/>
          <a:ln/>
        </p:spPr>
        <p:txBody>
          <a:bodyPr wrap="square" lIns="0" tIns="0" rIns="0" bIns="0" rtlCol="0" anchor="t"/>
          <a:lstStyle/>
          <a:p>
            <a:pPr rtl="1" algn="r" marL="342900" indent="-342900">
              <a:lnSpc>
                <a:spcPts val="1400"/>
              </a:lnSpc>
              <a:buSzPct val="100000"/>
              <a:buFont typeface="+mj-lt"/>
              <a:buAutoNum type="arabicPeriod" startAt="1"/>
            </a:pPr>
            <a:r>
              <a:rPr lang="en-US" sz="850" dirty="0">
                <a:solidFill>
                  <a:srgbClr val="272525"/>
                </a:solidFill>
                <a:latin typeface="Inter" pitchFamily="34" charset="0"/>
                <a:ea typeface="Inter" pitchFamily="34" charset="-122"/>
                <a:cs typeface="Inter" pitchFamily="34" charset="-120"/>
              </a:rPr>
              <a:t>ظهور البرمجة باستخدام الذكاء الاصطناعي، ولكن من دون وجود أي أساس في البرمجة، سيكون من المؤلم للغاية استخدام الذكاء الاصطناعي للبرمجة مباشرة، والتجربة والعائد على الاستثمار لن يكونا جيدين (وهذا يتوافق مع تجربتي الشخصية). لذلك، تعلم أساسيات البرمجة وتعلم الذكاء الاصطناعي لا يتعارضان، بل العلاقة بينهما هي أن A يعزز B، وB لاحقًا يعزز A.</a:t>
            </a:r>
            <a:endParaRPr lang="en-US" sz="850" dirty="0"/>
          </a:p>
        </p:txBody>
      </p:sp>
      <p:sp>
        <p:nvSpPr>
          <p:cNvPr id="10" name="Text 8"/>
          <p:cNvSpPr/>
          <p:nvPr/>
        </p:nvSpPr>
        <p:spPr>
          <a:xfrm>
            <a:off x="396835" y="4180046"/>
            <a:ext cx="13836729" cy="362903"/>
          </a:xfrm>
          <a:prstGeom prst="rect">
            <a:avLst/>
          </a:prstGeom>
          <a:noFill/>
          <a:ln/>
        </p:spPr>
        <p:txBody>
          <a:bodyPr wrap="squar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مستويات الذكاء الاصطناعي الستة: L1 و L2 (إدخال الأوامر، والعوامل الذكية) من المرجح أن يتم تجاوزها من قبل الذكاء الاصطناعي نفسه، تمامًا مثل الوضع التلقائي في الكاميرات الرقمية. L3 و L4 (سير العمل، والأتمتة) من المرجح أن تصبح مهارات أساسية لجميع العاملين، مثل مهارات Excel و PowerPoint في الوقت الحالي. L5 سيكون نقطة تحول، حيث يمكن لغير المتخصصين استخدام الذكاء الاصطناعي في البرمجة، وستكون طيف L5 واسعًا للغاية، ربما يكون أوسع بكثير من طيف L1~L4 مجتمعة.</a:t>
            </a:r>
            <a:endParaRPr lang="en-US" sz="850" dirty="0"/>
          </a:p>
        </p:txBody>
      </p:sp>
      <p:sp>
        <p:nvSpPr>
          <p:cNvPr id="11" name="Text 9"/>
          <p:cNvSpPr/>
          <p:nvPr/>
        </p:nvSpPr>
        <p:spPr>
          <a:xfrm>
            <a:off x="396835" y="4670465"/>
            <a:ext cx="13836729" cy="725805"/>
          </a:xfrm>
          <a:prstGeom prst="rect">
            <a:avLst/>
          </a:prstGeom>
          <a:noFill/>
          <a:ln/>
        </p:spPr>
        <p:txBody>
          <a:bodyPr wrap="squar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الاستنتاج 1: تعلم أساسيات البرمجة (لتتمكن من الدخول في L5 بشكل حقيقي) هو "أهم حاجز مدخل مخفي" لقدرات الذكاء الاصطناعي.</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الاستنتاج 2: تطور البرمجة باستخدام الذكاء الاصطناعي لن يؤدي إلى ابتلاع القدرة على البرمجة، بل سيؤدي إلى تشكيل نوعين من العلاقات:</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(1) الأساسيات البرمجية هي ضرورة لدخول الذكاء الاصطناعي إلى مرحلة الإنتاجية الحقيقية، وكلما تعلمتها مبكرًا استفدت أكثر.</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(2) تقنيات الذكاء الاصطناعي تقلل بشكل كبير من صعوبة تعلم البرمجة (فالذكاء الاصطناعي نفسه هو المعلم).</a:t>
            </a:r>
            <a:endParaRPr lang="en-US" sz="850" dirty="0"/>
          </a:p>
        </p:txBody>
      </p:sp>
      <p:sp>
        <p:nvSpPr>
          <p:cNvPr id="12" name="Text 10"/>
          <p:cNvSpPr/>
          <p:nvPr/>
        </p:nvSpPr>
        <p:spPr>
          <a:xfrm>
            <a:off x="396835" y="5523786"/>
            <a:ext cx="13836729" cy="362903"/>
          </a:xfrm>
          <a:prstGeom prst="rect">
            <a:avLst/>
          </a:prstGeom>
          <a:noFill/>
          <a:ln/>
        </p:spPr>
        <p:txBody>
          <a:bodyPr wrap="square" lIns="0" tIns="0" rIns="0" bIns="0" rtlCol="0" anchor="t"/>
          <a:lstStyle/>
          <a:p>
            <a:pPr rtl="1" algn="r" marL="342900" indent="-342900">
              <a:lnSpc>
                <a:spcPts val="1400"/>
              </a:lnSpc>
              <a:buSzPct val="100000"/>
              <a:buFont typeface="+mj-lt"/>
              <a:buAutoNum type="arabicPeriod" startAt="1"/>
            </a:pPr>
            <a:r>
              <a:rPr lang="en-US" sz="850" dirty="0">
                <a:solidFill>
                  <a:srgbClr val="272525"/>
                </a:solidFill>
                <a:latin typeface="Inter" pitchFamily="34" charset="0"/>
                <a:ea typeface="Inter" pitchFamily="34" charset="-122"/>
                <a:cs typeface="Inter" pitchFamily="34" charset="-120"/>
              </a:rPr>
              <a:t>الذكاء الاصطناعي يتطور عبر 6 مستويات، حيث أن L1 وL2 (مثل إدخال الأوامر، والعوامل الذكية) من المرجح أن يتم تجاوزها من قبل الذكاء الاصطناعي نفسه، تمامًا مثل الوضع التلقائي في الكاميرات الرقمية. أما L3 وL4 (سير العمل، والأتمتة) فمن المرجح أن تصبح مهارات أساسية لجميع العاملين، مثل مهارات Excel و PowerPoint في الوقت الحالي. L5 سيكون نقطة تحول، حيث سيتمكن غير المتخصصين من استخدام الذكاء الاصطناعي في البرمجة، وستكون طيف L5 واسعًا للغاية، ربما يكون أوسع بكثير من طيف L1~L4 مجتمعة.</a:t>
            </a:r>
            <a:endParaRPr lang="en-US" sz="850" dirty="0"/>
          </a:p>
        </p:txBody>
      </p:sp>
      <p:sp>
        <p:nvSpPr>
          <p:cNvPr id="13" name="Text 11"/>
          <p:cNvSpPr/>
          <p:nvPr/>
        </p:nvSpPr>
        <p:spPr>
          <a:xfrm>
            <a:off x="396835" y="6014204"/>
            <a:ext cx="13836729" cy="725805"/>
          </a:xfrm>
          <a:prstGeom prst="rect">
            <a:avLst/>
          </a:prstGeom>
          <a:noFill/>
          <a:ln/>
        </p:spPr>
        <p:txBody>
          <a:bodyPr wrap="squar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الاستنتاج 1: تعلم أساسيات البرمجة (لتتمكن من الدخول في L5 بشكل حقيقي) هو "أهم حاجز مدخل مخفي" لقدرات الذكاء الاصطناعي.</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الاستنتاج 2: تطور البرمجة باستخدام الذكاء الاصطناعي لن يؤدي إلى ابتلاع القدرة على البرمجة، بل سيؤدي إلى تشكيل نوعين من العلاقات:</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(1) الأساسيات البرمجية هي ضرورة لدخول الذكاء الاصطناعي إلى مرحلة الإنتاجية الحقيقية، وكلما تعلمتها مبكرًا استفدت أكثر.</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(2) تقنيات الذكاء الاصطناعي تقلل بشكل كبير من صعوبة تعلم البرمجة (فالذكاء الاصطناعي نفسه هو المعلم).</a:t>
            </a:r>
            <a:endParaRPr lang="en-US" sz="850" dirty="0"/>
          </a:p>
        </p:txBody>
      </p:sp>
      <p:sp>
        <p:nvSpPr>
          <p:cNvPr id="14" name="Text 12"/>
          <p:cNvSpPr/>
          <p:nvPr/>
        </p:nvSpPr>
        <p:spPr>
          <a:xfrm>
            <a:off x="396835" y="6867525"/>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الآن، دعنا نفكر في علاقة البرمجة مع اللغة الإنجليزية:</a:t>
            </a:r>
            <a:endParaRPr lang="en-US" sz="850" dirty="0"/>
          </a:p>
        </p:txBody>
      </p:sp>
      <p:sp>
        <p:nvSpPr>
          <p:cNvPr id="15" name="Text 13"/>
          <p:cNvSpPr/>
          <p:nvPr/>
        </p:nvSpPr>
        <p:spPr>
          <a:xfrm>
            <a:off x="396835" y="7176492"/>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البرمجة = الإنجليزية + الرموز المنطقية</a:t>
            </a:r>
            <a:endParaRPr lang="en-US" sz="850" dirty="0"/>
          </a:p>
        </p:txBody>
      </p:sp>
      <p:sp>
        <p:nvSpPr>
          <p:cNvPr id="16" name="Text 14"/>
          <p:cNvSpPr/>
          <p:nvPr/>
        </p:nvSpPr>
        <p:spPr>
          <a:xfrm>
            <a:off x="396835" y="7485459"/>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نظرًا لأن النموذج الكبير (الذكاء الاصطناعي) ما زال يتفوق على الولايات المتحدة، فإن اللغة الإنجليزية هي "اللغة الأم" في مجال الذكاء الاصطناعي.</a:t>
            </a:r>
            <a:endParaRPr lang="en-US" sz="850" dirty="0"/>
          </a:p>
        </p:txBody>
      </p:sp>
      <p:sp>
        <p:nvSpPr>
          <p:cNvPr id="17" name="Text 15"/>
          <p:cNvSpPr/>
          <p:nvPr/>
        </p:nvSpPr>
        <p:spPr>
          <a:xfrm>
            <a:off x="396835" y="7794427"/>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المعلومات المتقدمة دائمًا تكون باللغة الإنجليزية.</a:t>
            </a:r>
            <a:endParaRPr lang="en-US" sz="850" dirty="0"/>
          </a:p>
        </p:txBody>
      </p:sp>
      <p:sp>
        <p:nvSpPr>
          <p:cNvPr id="18" name="Text 16"/>
          <p:cNvSpPr/>
          <p:nvPr/>
        </p:nvSpPr>
        <p:spPr>
          <a:xfrm>
            <a:off x="396835" y="8103394"/>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نسبة البيانات التدريبية للنماذج الكبيرة باللغة الإنجليزية تتجاوز 50%.</a:t>
            </a:r>
            <a:endParaRPr lang="en-US" sz="850" dirty="0"/>
          </a:p>
        </p:txBody>
      </p:sp>
      <p:sp>
        <p:nvSpPr>
          <p:cNvPr id="19" name="Text 17"/>
          <p:cNvSpPr/>
          <p:nvPr/>
        </p:nvSpPr>
        <p:spPr>
          <a:xfrm>
            <a:off x="396835" y="8412361"/>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الذكاء الاصطناعي لن يلغي الحاجة لتعلم اللغة الإنجليزية، لكنه سيساعد في "الجانبين".</a:t>
            </a:r>
            <a:endParaRPr lang="en-US" sz="850" dirty="0"/>
          </a:p>
        </p:txBody>
      </p:sp>
      <p:sp>
        <p:nvSpPr>
          <p:cNvPr id="20" name="Text 18"/>
          <p:cNvSpPr/>
          <p:nvPr/>
        </p:nvSpPr>
        <p:spPr>
          <a:xfrm>
            <a:off x="396835" y="8721328"/>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التعلم نفسه سيصبح أسهل وأكثر فعالية (فالذكاء الاصطناعي هو المعلم المساعد والمرافق).</a:t>
            </a:r>
            <a:endParaRPr lang="en-US" sz="850" dirty="0"/>
          </a:p>
        </p:txBody>
      </p:sp>
      <p:sp>
        <p:nvSpPr>
          <p:cNvPr id="21" name="Text 19"/>
          <p:cNvSpPr/>
          <p:nvPr/>
        </p:nvSpPr>
        <p:spPr>
          <a:xfrm>
            <a:off x="396835" y="9030295"/>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لن تحتاج إلى تعلم مستويات عالية من الإنجليزية لتحقيق مهام عالية (مثل استخدام أدوات الذكاء الاصطناعي لقراءة الأبحاث).</a:t>
            </a:r>
            <a:endParaRPr lang="en-US" sz="850" dirty="0"/>
          </a:p>
        </p:txBody>
      </p:sp>
      <p:sp>
        <p:nvSpPr>
          <p:cNvPr id="22" name="Text 20"/>
          <p:cNvSpPr/>
          <p:nvPr/>
        </p:nvSpPr>
        <p:spPr>
          <a:xfrm>
            <a:off x="396835" y="9339262"/>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ملاحظة: الفرق بين شخص لا يعرف الإنجليزية وآخر يعرف القليل منها في استخدام الذكاء الاصطناعي لقراءة الأوراق البحثية كبير جدًا، والفرق الأساسي هو: الإنسان لا يمكن أن يفتقر إلى القدرة على التقييم، يمكنه أن يفتقر إلى المهارات، لكن لا يمكنه أن يفتقر إلى الذوق.</a:t>
            </a:r>
            <a:endParaRPr lang="en-US" sz="850" dirty="0"/>
          </a:p>
        </p:txBody>
      </p:sp>
      <p:sp>
        <p:nvSpPr>
          <p:cNvPr id="23" name="Text 21"/>
          <p:cNvSpPr/>
          <p:nvPr/>
        </p:nvSpPr>
        <p:spPr>
          <a:xfrm>
            <a:off x="396835" y="9648230"/>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#الهدف هو توضيح الفكرة بشكل كامل. من فضلك، افهم خلفية السؤال أولًا ثم قدم تحليلك وتقييمك.</a:t>
            </a:r>
            <a:endParaRPr lang="en-US" sz="850" dirty="0"/>
          </a:p>
        </p:txBody>
      </p:sp>
      <p:sp>
        <p:nvSpPr>
          <p:cNvPr id="24" name="Text 22"/>
          <p:cNvSpPr/>
          <p:nvPr/>
        </p:nvSpPr>
        <p:spPr>
          <a:xfrm>
            <a:off x="396835" y="9957197"/>
            <a:ext cx="13836729" cy="181451"/>
          </a:xfrm>
          <a:prstGeom prst="rect">
            <a:avLst/>
          </a:prstGeom>
          <a:noFill/>
          <a:ln/>
        </p:spPr>
        <p:txBody>
          <a:bodyPr wrap="none" lIns="0" tIns="0" rIns="0" bIns="0" rtlCol="0" anchor="t"/>
          <a:lstStyle/>
          <a:p>
            <a:pPr rtl="1" algn="r" indent="0" marL="0">
              <a:lnSpc>
                <a:spcPts val="1400"/>
              </a:lnSpc>
              <a:buNone/>
            </a:pPr>
            <a:r>
              <a:rPr lang="en-US" sz="850" dirty="0">
                <a:solidFill>
                  <a:srgbClr val="272525"/>
                </a:solidFill>
                <a:latin typeface="Inter" pitchFamily="34" charset="0"/>
                <a:ea typeface="Inter" pitchFamily="34" charset="-122"/>
                <a:cs typeface="Inter" pitchFamily="34" charset="-120"/>
              </a:rPr>
              <a:t>#المتطلبات هي: توضيح كامل، مع تفكير عميق واستنتاجات منطقية، من فضلك لا تبدي أي ميل لتفكيرنا الحالي، لا أحتاج إلى موافقة أو تشجيع، بل أحتاج إلى تفكير نقدي ورؤى عميقة.</a:t>
            </a:r>
            <a:endParaRPr lang="en-US" sz="8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sp>
        <p:nvSpPr>
          <p:cNvPr id="3" name="Text 0"/>
          <p:cNvSpPr/>
          <p:nvPr/>
        </p:nvSpPr>
        <p:spPr>
          <a:xfrm>
            <a:off x="793790" y="2493169"/>
            <a:ext cx="5727621" cy="1559243"/>
          </a:xfrm>
          <a:prstGeom prst="rect">
            <a:avLst/>
          </a:prstGeom>
          <a:noFill/>
          <a:ln/>
        </p:spPr>
        <p:txBody>
          <a:bodyPr wrap="square" lIns="0" tIns="0" rIns="0" bIns="0" rtlCol="0" anchor="t"/>
          <a:lstStyle/>
          <a:p>
            <a:pPr rtl="1" algn="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تحقق سريع بتغيير المنظور</a:t>
            </a:r>
            <a:endParaRPr lang="en-US" sz="4900" dirty="0"/>
          </a:p>
        </p:txBody>
      </p:sp>
      <p:sp>
        <p:nvSpPr>
          <p:cNvPr id="4" name="Text 1"/>
          <p:cNvSpPr/>
          <p:nvPr/>
        </p:nvSpPr>
        <p:spPr>
          <a:xfrm>
            <a:off x="793790" y="4392573"/>
            <a:ext cx="5727621" cy="362903"/>
          </a:xfrm>
          <a:prstGeom prst="rect">
            <a:avLst/>
          </a:prstGeom>
          <a:noFill/>
          <a:ln/>
        </p:spPr>
        <p:txBody>
          <a:bodyPr wrap="none" lIns="0" tIns="0" rIns="0" bIns="0" rtlCol="0" anchor="t"/>
          <a:lstStyle/>
          <a:p>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نت متدرب، ومديرك كلفك بهذه المهمة.</a:t>
            </a:r>
            <a:endParaRPr lang="en-US" sz="1750" dirty="0"/>
          </a:p>
        </p:txBody>
      </p:sp>
      <p:sp>
        <p:nvSpPr>
          <p:cNvPr id="5" name="Text 2"/>
          <p:cNvSpPr/>
          <p:nvPr/>
        </p:nvSpPr>
        <p:spPr>
          <a:xfrm>
            <a:off x="793790" y="5010626"/>
            <a:ext cx="5727621" cy="725805"/>
          </a:xfrm>
          <a:prstGeom prst="rect">
            <a:avLst/>
          </a:prstGeom>
          <a:noFill/>
          <a:ln/>
        </p:spPr>
        <p:txBody>
          <a:bodyPr wrap="square" lIns="0" tIns="0" rIns="0" bIns="0" rtlCol="0" anchor="t"/>
          <a:lstStyle/>
          <a:p>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قبل أن تبدأ العمل، هل هناك أي شيء تحتاج إلى تأكيده أو توضيحه أو سؤاله لمديرك؟</a:t>
            </a:r>
            <a:endParaRPr lang="en-US" sz="17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795510"/>
          </a:xfrm>
          <a:prstGeom prst="rect">
            <a:avLst/>
          </a:prstGeom>
        </p:spPr>
      </p:pic>
      <p:sp>
        <p:nvSpPr>
          <p:cNvPr id="3" name="Shape 0"/>
          <p:cNvSpPr/>
          <p:nvPr/>
        </p:nvSpPr>
        <p:spPr>
          <a:xfrm>
            <a:off x="0" y="0"/>
            <a:ext cx="14630400" cy="9795510"/>
          </a:xfrm>
          <a:prstGeom prst="rect">
            <a:avLst/>
          </a:prstGeom>
          <a:solidFill>
            <a:srgbClr val="FDFAF7">
              <a:alpha val="85000"/>
            </a:srgbClr>
          </a:solidFill>
          <a:ln/>
        </p:spPr>
      </p:sp>
      <p:sp>
        <p:nvSpPr>
          <p:cNvPr id="4" name="Text 1"/>
          <p:cNvSpPr/>
          <p:nvPr/>
        </p:nvSpPr>
        <p:spPr>
          <a:xfrm>
            <a:off x="10451068" y="311825"/>
            <a:ext cx="3782497" cy="389930"/>
          </a:xfrm>
          <a:prstGeom prst="rect">
            <a:avLst/>
          </a:prstGeom>
          <a:noFill/>
          <a:ln/>
        </p:spPr>
        <p:txBody>
          <a:bodyPr wrap="none" lIns="0" tIns="0" rIns="0" bIns="0" rtlCol="0" anchor="t"/>
          <a:lstStyle/>
          <a:p>
            <a:pPr rtl="1" algn="r"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"نصائح صغيرة للتحدث بوضوح"</a:t>
            </a:r>
            <a:endParaRPr lang="en-US" sz="2450" dirty="0"/>
          </a:p>
        </p:txBody>
      </p:sp>
      <p:pic>
        <p:nvPicPr>
          <p:cNvPr id="5" name="Image 1" descr="preencoded.png">    </p:cNvPr>
          <p:cNvPicPr>
            <a:picLocks noChangeAspect="1"/>
          </p:cNvPicPr>
          <p:nvPr/>
        </p:nvPicPr>
        <p:blipFill>
          <a:blip r:embed="rId2"/>
          <a:stretch>
            <a:fillRect/>
          </a:stretch>
        </p:blipFill>
        <p:spPr>
          <a:xfrm>
            <a:off x="9715857" y="871776"/>
            <a:ext cx="4517708" cy="2792135"/>
          </a:xfrm>
          <a:prstGeom prst="rect">
            <a:avLst/>
          </a:prstGeom>
        </p:spPr>
      </p:pic>
      <p:sp>
        <p:nvSpPr>
          <p:cNvPr id="6" name="Text 2"/>
          <p:cNvSpPr/>
          <p:nvPr/>
        </p:nvSpPr>
        <p:spPr>
          <a:xfrm>
            <a:off x="11098292" y="3805595"/>
            <a:ext cx="1752838" cy="194905"/>
          </a:xfrm>
          <a:prstGeom prst="rect">
            <a:avLst/>
          </a:prstGeom>
          <a:noFill/>
          <a:ln/>
        </p:spPr>
        <p:txBody>
          <a:bodyPr wrap="none" lIns="0" tIns="0" rIns="0" bIns="0" rtlCol="0" anchor="t"/>
          <a:lstStyle/>
          <a:p>
            <a:pPr rtl="1" algn="ctr"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 (استخدم فواصل العزل جيدًا)</a:t>
            </a:r>
            <a:endParaRPr lang="en-US" sz="1200" dirty="0"/>
          </a:p>
        </p:txBody>
      </p:sp>
      <p:sp>
        <p:nvSpPr>
          <p:cNvPr id="7" name="Text 3"/>
          <p:cNvSpPr/>
          <p:nvPr/>
        </p:nvSpPr>
        <p:spPr>
          <a:xfrm>
            <a:off x="9715857" y="4068485"/>
            <a:ext cx="451770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استخدم {{}} للتمييز بين الأبعاد المختلفة، ليفهم الذكاء الاصطناعي حدود التعليمات بوضوح.</a:t>
            </a:r>
            <a:endParaRPr lang="en-US" sz="850" dirty="0"/>
          </a:p>
        </p:txBody>
      </p:sp>
      <p:pic>
        <p:nvPicPr>
          <p:cNvPr id="8" name="Image 2" descr="preencoded.png">    </p:cNvPr>
          <p:cNvPicPr>
            <a:picLocks noChangeAspect="1"/>
          </p:cNvPicPr>
          <p:nvPr/>
        </p:nvPicPr>
        <p:blipFill>
          <a:blip r:embed="rId3"/>
          <a:stretch>
            <a:fillRect/>
          </a:stretch>
        </p:blipFill>
        <p:spPr>
          <a:xfrm>
            <a:off x="5056346" y="871776"/>
            <a:ext cx="4517827" cy="2792135"/>
          </a:xfrm>
          <a:prstGeom prst="rect">
            <a:avLst/>
          </a:prstGeom>
        </p:spPr>
      </p:pic>
      <p:sp>
        <p:nvSpPr>
          <p:cNvPr id="9" name="Text 4"/>
          <p:cNvSpPr/>
          <p:nvPr/>
        </p:nvSpPr>
        <p:spPr>
          <a:xfrm>
            <a:off x="6497598" y="3805595"/>
            <a:ext cx="1635442" cy="194905"/>
          </a:xfrm>
          <a:prstGeom prst="rect">
            <a:avLst/>
          </a:prstGeom>
          <a:noFill/>
          <a:ln/>
        </p:spPr>
        <p:txBody>
          <a:bodyPr wrap="none" lIns="0" tIns="0" rIns="0" bIns="0" rtlCol="0" anchor="t"/>
          <a:lstStyle/>
          <a:p>
            <a:pPr rtl="1" algn="ctr"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(أقصى قدر من المعلومات)</a:t>
            </a:r>
            <a:endParaRPr lang="en-US" sz="1200" dirty="0"/>
          </a:p>
        </p:txBody>
      </p:sp>
      <p:sp>
        <p:nvSpPr>
          <p:cNvPr id="10" name="Text 5"/>
          <p:cNvSpPr/>
          <p:nvPr/>
        </p:nvSpPr>
        <p:spPr>
          <a:xfrm>
            <a:off x="5056346" y="4068485"/>
            <a:ext cx="4517827"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عند كتابة الموجه لأول مرة، لا تخف من "الإطناب" (التفصيل)، قدم معلومات كاملة قدر الإمكان.</a:t>
            </a:r>
            <a:endParaRPr lang="en-US" sz="850" dirty="0"/>
          </a:p>
        </p:txBody>
      </p:sp>
      <p:pic>
        <p:nvPicPr>
          <p:cNvPr id="11" name="Image 3" descr="preencoded.png">    </p:cNvPr>
          <p:cNvPicPr>
            <a:picLocks noChangeAspect="1"/>
          </p:cNvPicPr>
          <p:nvPr/>
        </p:nvPicPr>
        <p:blipFill>
          <a:blip r:embed="rId4"/>
          <a:stretch>
            <a:fillRect/>
          </a:stretch>
        </p:blipFill>
        <p:spPr>
          <a:xfrm>
            <a:off x="396954" y="871776"/>
            <a:ext cx="4517708" cy="2792135"/>
          </a:xfrm>
          <a:prstGeom prst="rect">
            <a:avLst/>
          </a:prstGeom>
        </p:spPr>
      </p:pic>
      <p:sp>
        <p:nvSpPr>
          <p:cNvPr id="12" name="Text 6"/>
          <p:cNvSpPr/>
          <p:nvPr/>
        </p:nvSpPr>
        <p:spPr>
          <a:xfrm>
            <a:off x="1876187" y="3805595"/>
            <a:ext cx="1559362" cy="194905"/>
          </a:xfrm>
          <a:prstGeom prst="rect">
            <a:avLst/>
          </a:prstGeom>
          <a:noFill/>
          <a:ln/>
        </p:spPr>
        <p:txBody>
          <a:bodyPr wrap="none" lIns="0" tIns="0" rIns="0" bIns="0" rtlCol="0" anchor="t"/>
          <a:lstStyle/>
          <a:p>
            <a:pPr rtl="1" algn="ctr"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(طول المخرجات)</a:t>
            </a:r>
            <a:endParaRPr lang="en-US" sz="1200" dirty="0"/>
          </a:p>
        </p:txBody>
      </p:sp>
      <p:sp>
        <p:nvSpPr>
          <p:cNvPr id="13" name="Text 7"/>
          <p:cNvSpPr/>
          <p:nvPr/>
        </p:nvSpPr>
        <p:spPr>
          <a:xfrm>
            <a:off x="396954" y="4068485"/>
            <a:ext cx="4517708"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"بافتراض أن تفصيل الإصدار أعلاه هو 100٪، يرجى إخراج نسخة بتفصيل x٪".</a:t>
            </a:r>
            <a:endParaRPr lang="en-US" sz="850" dirty="0"/>
          </a:p>
        </p:txBody>
      </p:sp>
      <p:pic>
        <p:nvPicPr>
          <p:cNvPr id="14" name="Image 4" descr="preencoded.png">    </p:cNvPr>
          <p:cNvPicPr>
            <a:picLocks noChangeAspect="1"/>
          </p:cNvPicPr>
          <p:nvPr/>
        </p:nvPicPr>
        <p:blipFill>
          <a:blip r:embed="rId5"/>
          <a:stretch>
            <a:fillRect/>
          </a:stretch>
        </p:blipFill>
        <p:spPr>
          <a:xfrm>
            <a:off x="7386161" y="4476750"/>
            <a:ext cx="4517708" cy="2792135"/>
          </a:xfrm>
          <a:prstGeom prst="rect">
            <a:avLst/>
          </a:prstGeom>
        </p:spPr>
      </p:pic>
      <p:sp>
        <p:nvSpPr>
          <p:cNvPr id="15" name="Text 8"/>
          <p:cNvSpPr/>
          <p:nvPr/>
        </p:nvSpPr>
        <p:spPr>
          <a:xfrm>
            <a:off x="8865394" y="7410569"/>
            <a:ext cx="1559362" cy="194905"/>
          </a:xfrm>
          <a:prstGeom prst="rect">
            <a:avLst/>
          </a:prstGeom>
          <a:noFill/>
          <a:ln/>
        </p:spPr>
        <p:txBody>
          <a:bodyPr wrap="none" lIns="0" tIns="0" rIns="0" bIns="0" rtlCol="0" anchor="t"/>
          <a:lstStyle/>
          <a:p>
            <a:pPr rtl="1" algn="ctr"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 (تنسيق المخرجات)</a:t>
            </a:r>
            <a:endParaRPr lang="en-US" sz="1200" dirty="0"/>
          </a:p>
        </p:txBody>
      </p:sp>
      <p:sp>
        <p:nvSpPr>
          <p:cNvPr id="16" name="Text 9"/>
          <p:cNvSpPr/>
          <p:nvPr/>
        </p:nvSpPr>
        <p:spPr>
          <a:xfrm>
            <a:off x="7386161" y="7673459"/>
            <a:ext cx="451770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مخطط تفصيلي، markdown، كتل كود، جداول، اختر التنسيق المناسب حسب الحاجة.</a:t>
            </a:r>
            <a:endParaRPr lang="en-US" sz="850" dirty="0"/>
          </a:p>
        </p:txBody>
      </p:sp>
      <p:pic>
        <p:nvPicPr>
          <p:cNvPr id="17" name="Image 5" descr="preencoded.png">    </p:cNvPr>
          <p:cNvPicPr>
            <a:picLocks noChangeAspect="1"/>
          </p:cNvPicPr>
          <p:nvPr/>
        </p:nvPicPr>
        <p:blipFill>
          <a:blip r:embed="rId6"/>
          <a:stretch>
            <a:fillRect/>
          </a:stretch>
        </p:blipFill>
        <p:spPr>
          <a:xfrm>
            <a:off x="2726650" y="4476750"/>
            <a:ext cx="4517827" cy="2792135"/>
          </a:xfrm>
          <a:prstGeom prst="rect">
            <a:avLst/>
          </a:prstGeom>
        </p:spPr>
      </p:pic>
      <p:sp>
        <p:nvSpPr>
          <p:cNvPr id="18" name="Text 10"/>
          <p:cNvSpPr/>
          <p:nvPr/>
        </p:nvSpPr>
        <p:spPr>
          <a:xfrm>
            <a:off x="4205883" y="7410569"/>
            <a:ext cx="1559362" cy="194905"/>
          </a:xfrm>
          <a:prstGeom prst="rect">
            <a:avLst/>
          </a:prstGeom>
          <a:noFill/>
          <a:ln/>
        </p:spPr>
        <p:txBody>
          <a:bodyPr wrap="none" lIns="0" tIns="0" rIns="0" bIns="0" rtlCol="0" anchor="t"/>
          <a:lstStyle/>
          <a:p>
            <a:pPr rtl="1" algn="ctr"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 (أسلوب المخرجات)</a:t>
            </a:r>
            <a:endParaRPr lang="en-US" sz="1200" dirty="0"/>
          </a:p>
        </p:txBody>
      </p:sp>
      <p:sp>
        <p:nvSpPr>
          <p:cNvPr id="19" name="Text 11"/>
          <p:cNvSpPr/>
          <p:nvPr/>
        </p:nvSpPr>
        <p:spPr>
          <a:xfrm>
            <a:off x="2726650" y="7673459"/>
            <a:ext cx="4517827"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لغة مبسطة، لغة يفهمها طفل في العاشرة من عمره، لضمان أن يكون التعبير واضحًا وسهل الفهم</a:t>
            </a:r>
            <a:endParaRPr lang="en-US" sz="850" dirty="0"/>
          </a:p>
        </p:txBody>
      </p:sp>
      <p:pic>
        <p:nvPicPr>
          <p:cNvPr id="20" name="Image 6" descr="preencoded.png">    </p:cNvPr>
          <p:cNvPicPr>
            <a:picLocks noChangeAspect="1"/>
          </p:cNvPicPr>
          <p:nvPr/>
        </p:nvPicPr>
        <p:blipFill>
          <a:blip r:embed="rId7"/>
          <a:stretch>
            <a:fillRect/>
          </a:stretch>
        </p:blipFill>
        <p:spPr>
          <a:xfrm>
            <a:off x="396835" y="7982426"/>
            <a:ext cx="13836729" cy="658535"/>
          </a:xfrm>
          <a:prstGeom prst="rect">
            <a:avLst/>
          </a:prstGeom>
        </p:spPr>
      </p:pic>
      <p:pic>
        <p:nvPicPr>
          <p:cNvPr id="21" name="Image 7" descr="preencoded.png">    </p:cNvPr>
          <p:cNvPicPr>
            <a:picLocks noChangeAspect="1"/>
          </p:cNvPicPr>
          <p:nvPr/>
        </p:nvPicPr>
        <p:blipFill>
          <a:blip r:embed="rId8"/>
          <a:stretch>
            <a:fillRect/>
          </a:stretch>
        </p:blipFill>
        <p:spPr>
          <a:xfrm>
            <a:off x="396835" y="8796814"/>
            <a:ext cx="13836729" cy="6585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412361"/>
          </a:xfrm>
          <a:prstGeom prst="rect">
            <a:avLst/>
          </a:prstGeom>
        </p:spPr>
      </p:pic>
      <p:sp>
        <p:nvSpPr>
          <p:cNvPr id="3" name="Shape 0"/>
          <p:cNvSpPr/>
          <p:nvPr/>
        </p:nvSpPr>
        <p:spPr>
          <a:xfrm>
            <a:off x="0" y="0"/>
            <a:ext cx="14630400" cy="8412361"/>
          </a:xfrm>
          <a:prstGeom prst="rect">
            <a:avLst/>
          </a:prstGeom>
          <a:solidFill>
            <a:srgbClr val="FDFAF7">
              <a:alpha val="85000"/>
            </a:srgbClr>
          </a:solidFill>
          <a:ln/>
        </p:spPr>
      </p:sp>
      <p:sp>
        <p:nvSpPr>
          <p:cNvPr id="4" name="Text 1"/>
          <p:cNvSpPr/>
          <p:nvPr/>
        </p:nvSpPr>
        <p:spPr>
          <a:xfrm>
            <a:off x="10830520" y="311825"/>
            <a:ext cx="3403044" cy="389930"/>
          </a:xfrm>
          <a:prstGeom prst="rect">
            <a:avLst/>
          </a:prstGeom>
          <a:noFill/>
          <a:ln/>
        </p:spPr>
        <p:txBody>
          <a:bodyPr wrap="none" lIns="0" tIns="0" rIns="0" bIns="0" rtlCol="0" anchor="t"/>
          <a:lstStyle/>
          <a:p>
            <a:pPr rtl="1" algn="r"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فواصل العزل (Delimiters)</a:t>
            </a:r>
            <a:endParaRPr lang="en-US" sz="2450" dirty="0"/>
          </a:p>
        </p:txBody>
      </p:sp>
      <p:sp>
        <p:nvSpPr>
          <p:cNvPr id="5" name="Shape 2"/>
          <p:cNvSpPr/>
          <p:nvPr/>
        </p:nvSpPr>
        <p:spPr>
          <a:xfrm>
            <a:off x="396835" y="871776"/>
            <a:ext cx="13836729" cy="4173022"/>
          </a:xfrm>
          <a:prstGeom prst="roundRect">
            <a:avLst>
              <a:gd name="adj" fmla="val 1141"/>
            </a:avLst>
          </a:prstGeom>
          <a:solidFill>
            <a:srgbClr val="D0C3EE"/>
          </a:solidFill>
          <a:ln/>
        </p:spPr>
      </p:sp>
      <p:pic>
        <p:nvPicPr>
          <p:cNvPr id="6" name="Image 1" descr="preencoded.png">    </p:cNvPr>
          <p:cNvPicPr>
            <a:picLocks noChangeAspect="1"/>
          </p:cNvPicPr>
          <p:nvPr/>
        </p:nvPicPr>
        <p:blipFill>
          <a:blip r:embed="rId2"/>
          <a:stretch>
            <a:fillRect/>
          </a:stretch>
        </p:blipFill>
        <p:spPr>
          <a:xfrm>
            <a:off x="13978533" y="1036201"/>
            <a:ext cx="141684" cy="113348"/>
          </a:xfrm>
          <a:prstGeom prst="rect">
            <a:avLst/>
          </a:prstGeom>
        </p:spPr>
      </p:pic>
      <p:sp>
        <p:nvSpPr>
          <p:cNvPr id="7" name="Text 3"/>
          <p:cNvSpPr/>
          <p:nvPr/>
        </p:nvSpPr>
        <p:spPr>
          <a:xfrm>
            <a:off x="510183" y="1013460"/>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لقد استخدمت مبدأ نافذة جوهاري لكتابة استراتيجية بسيطة للكلمات الموجهة، وأرغب في توسيع هذه الاستراتيجية لتصبح مادة تدريبية. من فضلك، ساعدني في وضع مخطط ثلاثي المستويات لجعلها مادة تدريبية قابلة للتطبيق، بحيث لا يتجاوز عدد الكلمات 5000 كلمة.</a:t>
            </a:r>
            <a:endParaRPr lang="en-US" sz="850" dirty="0"/>
          </a:p>
        </p:txBody>
      </p:sp>
      <p:sp>
        <p:nvSpPr>
          <p:cNvPr id="8" name="Text 4"/>
          <p:cNvSpPr/>
          <p:nvPr/>
        </p:nvSpPr>
        <p:spPr>
          <a:xfrm>
            <a:off x="510183" y="1296948"/>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{{استراتيجية الكلمات الموجهة:</a:t>
            </a:r>
            <a:endParaRPr lang="en-US" sz="850" dirty="0"/>
          </a:p>
        </p:txBody>
      </p:sp>
      <p:sp>
        <p:nvSpPr>
          <p:cNvPr id="9" name="Text 5"/>
          <p:cNvSpPr/>
          <p:nvPr/>
        </p:nvSpPr>
        <p:spPr>
          <a:xfrm>
            <a:off x="510183" y="1580436"/>
            <a:ext cx="13355002" cy="725805"/>
          </a:xfrm>
          <a:prstGeom prst="rect">
            <a:avLst/>
          </a:prstGeom>
          <a:noFill/>
          <a:ln/>
        </p:spPr>
        <p:txBody>
          <a:bodyPr wrap="square" lIns="0" tIns="0" rIns="0" bIns="0" rtlCol="0" anchor="t"/>
          <a:lstStyle/>
          <a:p>
            <a:pPr rtl="1" algn="r" marL="342900" indent="-342900">
              <a:lnSpc>
                <a:spcPts val="1400"/>
              </a:lnSpc>
              <a:buSzPct val="100000"/>
              <a:buChar char="•"/>
            </a:pPr>
            <a:r>
              <a:rPr lang="en-US" sz="850" b="1" dirty="0">
                <a:solidFill>
                  <a:srgbClr val="000000"/>
                </a:solidFill>
                <a:latin typeface="Inter" pitchFamily="34" charset="0"/>
                <a:ea typeface="Inter" pitchFamily="34" charset="-122"/>
                <a:cs typeface="Inter" pitchFamily="34" charset="-120"/>
              </a:rPr>
              <a:t>المنطقة المشتركة (التعبير المباشر)</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الاستراتيجية: تعليمات واضحة وبسيطة فقط</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السبب: مجال يفهمه الطرفان، ولا يحتاج إلى شرح معقد</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الاستخدام: المهام الأساسية والأهداف الواضحة</a:t>
            </a:r>
            <a:endParaRPr lang="en-US" sz="850" dirty="0"/>
          </a:p>
        </p:txBody>
      </p:sp>
      <p:sp>
        <p:nvSpPr>
          <p:cNvPr id="10" name="Text 6"/>
          <p:cNvSpPr/>
          <p:nvPr/>
        </p:nvSpPr>
        <p:spPr>
          <a:xfrm>
            <a:off x="510183" y="2345888"/>
            <a:ext cx="13355002" cy="725805"/>
          </a:xfrm>
          <a:prstGeom prst="rect">
            <a:avLst/>
          </a:prstGeom>
          <a:noFill/>
          <a:ln/>
        </p:spPr>
        <p:txBody>
          <a:bodyPr wrap="square" lIns="0" tIns="0" rIns="0" bIns="0" rtlCol="0" anchor="t"/>
          <a:lstStyle/>
          <a:p>
            <a:pPr rtl="1" algn="r" marL="342900" indent="-342900">
              <a:lnSpc>
                <a:spcPts val="1400"/>
              </a:lnSpc>
              <a:buSzPct val="100000"/>
              <a:buChar char="•"/>
            </a:pPr>
            <a:r>
              <a:rPr lang="en-US" sz="850" b="1" dirty="0">
                <a:solidFill>
                  <a:srgbClr val="000000"/>
                </a:solidFill>
                <a:latin typeface="Inter" pitchFamily="34" charset="0"/>
                <a:ea typeface="Inter" pitchFamily="34" charset="-122"/>
                <a:cs typeface="Inter" pitchFamily="34" charset="-120"/>
              </a:rPr>
              <a:t>منطقة تفوق الذكاء الاصطناعي (أسئلة تعلمية)</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الاستراتيجية: استفسار وطلب شرح تفصيلي</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السبب: الاستفادة القصوى من خبرات الذكاء الاصطناعي مع تعلم تفكيراته</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الاستخدام: التحليل المعقد والمعالجة على نطاق واسع</a:t>
            </a:r>
            <a:endParaRPr lang="en-US" sz="850" dirty="0"/>
          </a:p>
        </p:txBody>
      </p:sp>
      <p:sp>
        <p:nvSpPr>
          <p:cNvPr id="11" name="Text 7"/>
          <p:cNvSpPr/>
          <p:nvPr/>
        </p:nvSpPr>
        <p:spPr>
          <a:xfrm>
            <a:off x="510183" y="3111341"/>
            <a:ext cx="13355002" cy="725805"/>
          </a:xfrm>
          <a:prstGeom prst="rect">
            <a:avLst/>
          </a:prstGeom>
          <a:noFill/>
          <a:ln/>
        </p:spPr>
        <p:txBody>
          <a:bodyPr wrap="square" lIns="0" tIns="0" rIns="0" bIns="0" rtlCol="0" anchor="t"/>
          <a:lstStyle/>
          <a:p>
            <a:pPr rtl="1" algn="r" marL="342900" indent="-342900">
              <a:lnSpc>
                <a:spcPts val="1400"/>
              </a:lnSpc>
              <a:buSzPct val="100000"/>
              <a:buChar char="•"/>
            </a:pPr>
            <a:r>
              <a:rPr lang="en-US" sz="850" b="1" dirty="0">
                <a:solidFill>
                  <a:srgbClr val="000000"/>
                </a:solidFill>
                <a:latin typeface="Inter" pitchFamily="34" charset="0"/>
                <a:ea typeface="Inter" pitchFamily="34" charset="-122"/>
                <a:cs typeface="Inter" pitchFamily="34" charset="-120"/>
              </a:rPr>
              <a:t>منطقة تفوق الإنسان (التعاون الإرشادي)</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الاستراتيجية: تقديم الأفكار ليكملها الذكاء الاصطناعي</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السبب: الإنسان يوجه الاتجاه، والذكاء الاصطناعي يساعد في إتمام التفاصيل</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الاستخدام: الأعمال الإبداعية والمهام المتعلقة بالعواطف</a:t>
            </a:r>
            <a:endParaRPr lang="en-US" sz="850" dirty="0"/>
          </a:p>
        </p:txBody>
      </p:sp>
      <p:sp>
        <p:nvSpPr>
          <p:cNvPr id="12" name="Text 8"/>
          <p:cNvSpPr/>
          <p:nvPr/>
        </p:nvSpPr>
        <p:spPr>
          <a:xfrm>
            <a:off x="510183" y="3876794"/>
            <a:ext cx="13355002" cy="725805"/>
          </a:xfrm>
          <a:prstGeom prst="rect">
            <a:avLst/>
          </a:prstGeom>
          <a:noFill/>
          <a:ln/>
        </p:spPr>
        <p:txBody>
          <a:bodyPr wrap="square" lIns="0" tIns="0" rIns="0" bIns="0" rtlCol="0" anchor="t"/>
          <a:lstStyle/>
          <a:p>
            <a:pPr rtl="1" algn="r" marL="342900" indent="-342900">
              <a:lnSpc>
                <a:spcPts val="1400"/>
              </a:lnSpc>
              <a:buSzPct val="100000"/>
              <a:buChar char="•"/>
            </a:pPr>
            <a:r>
              <a:rPr lang="en-US" sz="850" b="1" dirty="0">
                <a:solidFill>
                  <a:srgbClr val="000000"/>
                </a:solidFill>
                <a:latin typeface="Inter" pitchFamily="34" charset="0"/>
                <a:ea typeface="Inter" pitchFamily="34" charset="-122"/>
                <a:cs typeface="Inter" pitchFamily="34" charset="-120"/>
              </a:rPr>
              <a:t>المنطقة غير المعروفة (الحوار الاستكشافي)</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الاستراتيجية: العصف الذهني المشترك والتخمين</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السبب: تحفيز أفكار جديدة من خلال الحوار</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الاستخدام: الاستكشاف الابتكاري والتفكير العابر للحدود</a:t>
            </a:r>
            <a:endParaRPr lang="en-US" sz="850" dirty="0"/>
          </a:p>
        </p:txBody>
      </p:sp>
      <p:sp>
        <p:nvSpPr>
          <p:cNvPr id="13" name="Text 9"/>
          <p:cNvSpPr/>
          <p:nvPr/>
        </p:nvSpPr>
        <p:spPr>
          <a:xfrm>
            <a:off x="510183" y="4704636"/>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يساعد هذا التصنيف المستخدمين في اختيار استراتيجية الكلمات الموجهة الأكثر ملاءمة لكل سيناريو، مما يعزز كفاءة التعاون مع الذكاء الاصطناعي. يحتوي كل ربع على شرح موجز وسيناريوهات تطبيقية محددة، مما يسهل على المستخدمين الفهم والتطبيق.}}</a:t>
            </a:r>
            <a:endParaRPr lang="en-US" sz="850" dirty="0"/>
          </a:p>
        </p:txBody>
      </p:sp>
      <p:sp>
        <p:nvSpPr>
          <p:cNvPr id="14" name="Shape 10"/>
          <p:cNvSpPr/>
          <p:nvPr/>
        </p:nvSpPr>
        <p:spPr>
          <a:xfrm>
            <a:off x="396835" y="5172313"/>
            <a:ext cx="13836729" cy="1230273"/>
          </a:xfrm>
          <a:prstGeom prst="roundRect">
            <a:avLst>
              <a:gd name="adj" fmla="val 3872"/>
            </a:avLst>
          </a:prstGeom>
          <a:solidFill>
            <a:srgbClr val="D0C3EE"/>
          </a:solidFill>
          <a:ln/>
        </p:spPr>
      </p:sp>
      <p:pic>
        <p:nvPicPr>
          <p:cNvPr id="15" name="Image 2" descr="preencoded.png">    </p:cNvPr>
          <p:cNvPicPr>
            <a:picLocks noChangeAspect="1"/>
          </p:cNvPicPr>
          <p:nvPr/>
        </p:nvPicPr>
        <p:blipFill>
          <a:blip r:embed="rId3"/>
          <a:stretch>
            <a:fillRect/>
          </a:stretch>
        </p:blipFill>
        <p:spPr>
          <a:xfrm>
            <a:off x="13978533" y="5336738"/>
            <a:ext cx="141684" cy="113348"/>
          </a:xfrm>
          <a:prstGeom prst="rect">
            <a:avLst/>
          </a:prstGeom>
        </p:spPr>
      </p:pic>
      <p:sp>
        <p:nvSpPr>
          <p:cNvPr id="16" name="Text 11"/>
          <p:cNvSpPr/>
          <p:nvPr/>
        </p:nvSpPr>
        <p:spPr>
          <a:xfrm>
            <a:off x="510183" y="5313998"/>
            <a:ext cx="13355002" cy="181451"/>
          </a:xfrm>
          <a:prstGeom prst="rect">
            <a:avLst/>
          </a:prstGeom>
          <a:noFill/>
          <a:ln/>
        </p:spPr>
        <p:txBody>
          <a:bodyPr wrap="none" lIns="0" tIns="0" rIns="0" bIns="0" rtlCol="0" anchor="t"/>
          <a:lstStyle/>
          <a:p>
            <a:pPr rtl="1" algn="r" indent="0" marL="0">
              <a:lnSpc>
                <a:spcPts val="1400"/>
              </a:lnSpc>
              <a:buNone/>
            </a:pPr>
            <a:r>
              <a:rPr lang="en-US" sz="850" b="1" dirty="0">
                <a:solidFill>
                  <a:srgbClr val="000000"/>
                </a:solidFill>
                <a:latin typeface="Inter" pitchFamily="34" charset="0"/>
                <a:ea typeface="Inter" pitchFamily="34" charset="-122"/>
                <a:cs typeface="Inter" pitchFamily="34" charset="-120"/>
              </a:rPr>
              <a:t>"لقد انضممتُ حديثًا إلى هذه الشركة، وأنا الآن أدرس منطق أعمال تحويل المبيعات الخاص بها. فيما يلي النص المكتوب لمحتوى شفهي قدّمه لي أحد الزملاء:</a:t>
            </a:r>
            <a:endParaRPr lang="en-US" sz="850" dirty="0"/>
          </a:p>
        </p:txBody>
      </p:sp>
      <p:sp>
        <p:nvSpPr>
          <p:cNvPr id="17" name="Text 12"/>
          <p:cNvSpPr/>
          <p:nvPr/>
        </p:nvSpPr>
        <p:spPr>
          <a:xfrm>
            <a:off x="510183" y="5597485"/>
            <a:ext cx="13355002" cy="362903"/>
          </a:xfrm>
          <a:prstGeom prst="rect">
            <a:avLst/>
          </a:prstGeom>
          <a:noFill/>
          <a:ln/>
        </p:spPr>
        <p:txBody>
          <a:bodyPr wrap="squar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{{المنطق الأساسي لدينا، في الواقع، يتمحور حول فكرة واحدة، وهي إرسال رسائل نصية للعملاء بشكل مستمر، قد تكون هذه الرسائل عبارة عن أسئلة متكررة، مثل: هل تريد تجربة الحصة المجانية؟ فإذا أجاب بـ "نعم"، فهناك سيناريو معين يتبع ذلك، وإذا أجاب بـ "لا"، فهناك سيناريو آخر. خلال هذا المسار، يتم تصميم عدة نقاط تفاعلية تعتمد على مثل هذه الأسئلة، بحيث إذا قال العميل "نعم" أو "لا"، يتم تطبيق استراتيجيات مختلفة. فمثلاً: قد يتم إرسال عرض السعر مباشرة، أو ربما بعد يوم، وهكذا. يوجد شجرة قرارات تُبنى على ردود الأفعال.}}</a:t>
            </a:r>
            <a:endParaRPr lang="en-US" sz="850" dirty="0"/>
          </a:p>
        </p:txBody>
      </p:sp>
      <p:sp>
        <p:nvSpPr>
          <p:cNvPr id="18" name="Text 13"/>
          <p:cNvSpPr/>
          <p:nvPr/>
        </p:nvSpPr>
        <p:spPr>
          <a:xfrm>
            <a:off x="510183" y="6062424"/>
            <a:ext cx="13355002" cy="181451"/>
          </a:xfrm>
          <a:prstGeom prst="rect">
            <a:avLst/>
          </a:prstGeom>
          <a:noFill/>
          <a:ln/>
        </p:spPr>
        <p:txBody>
          <a:bodyPr wrap="none" lIns="0" tIns="0" rIns="0" bIns="0" rtlCol="0" anchor="t"/>
          <a:lstStyle/>
          <a:p>
            <a:pPr rtl="1" algn="r" indent="0" marL="0">
              <a:lnSpc>
                <a:spcPts val="1400"/>
              </a:lnSpc>
              <a:buNone/>
            </a:pPr>
            <a:r>
              <a:rPr lang="en-US" sz="850" b="1" dirty="0">
                <a:solidFill>
                  <a:srgbClr val="000000"/>
                </a:solidFill>
                <a:latin typeface="Inter" pitchFamily="34" charset="0"/>
                <a:ea typeface="Inter" pitchFamily="34" charset="-122"/>
                <a:cs typeface="Inter" pitchFamily="34" charset="-120"/>
              </a:rPr>
              <a:t>بالنظر إلى هذه الخلفية، هل يمكنك مساعدتي في تحليل المبادئ العلمية الكامنة وراء هذا الأسلوب؟</a:t>
            </a:r>
            <a:endParaRPr lang="en-US" sz="850" dirty="0"/>
          </a:p>
        </p:txBody>
      </p:sp>
      <p:sp>
        <p:nvSpPr>
          <p:cNvPr id="19" name="Shape 14"/>
          <p:cNvSpPr/>
          <p:nvPr/>
        </p:nvSpPr>
        <p:spPr>
          <a:xfrm>
            <a:off x="396835" y="6530102"/>
            <a:ext cx="13836729" cy="1570434"/>
          </a:xfrm>
          <a:prstGeom prst="roundRect">
            <a:avLst>
              <a:gd name="adj" fmla="val 3033"/>
            </a:avLst>
          </a:prstGeom>
          <a:solidFill>
            <a:srgbClr val="D0C3EE"/>
          </a:solidFill>
          <a:ln/>
        </p:spPr>
      </p:sp>
      <p:pic>
        <p:nvPicPr>
          <p:cNvPr id="20" name="Image 3" descr="preencoded.png">    </p:cNvPr>
          <p:cNvPicPr>
            <a:picLocks noChangeAspect="1"/>
          </p:cNvPicPr>
          <p:nvPr/>
        </p:nvPicPr>
        <p:blipFill>
          <a:blip r:embed="rId4"/>
          <a:stretch>
            <a:fillRect/>
          </a:stretch>
        </p:blipFill>
        <p:spPr>
          <a:xfrm>
            <a:off x="13978533" y="6694527"/>
            <a:ext cx="141684" cy="113348"/>
          </a:xfrm>
          <a:prstGeom prst="rect">
            <a:avLst/>
          </a:prstGeom>
        </p:spPr>
      </p:pic>
      <p:sp>
        <p:nvSpPr>
          <p:cNvPr id="21" name="Text 15"/>
          <p:cNvSpPr/>
          <p:nvPr/>
        </p:nvSpPr>
        <p:spPr>
          <a:xfrm>
            <a:off x="510183" y="6671786"/>
            <a:ext cx="13355002" cy="181451"/>
          </a:xfrm>
          <a:prstGeom prst="rect">
            <a:avLst/>
          </a:prstGeom>
          <a:noFill/>
          <a:ln/>
        </p:spPr>
        <p:txBody>
          <a:bodyPr wrap="none" lIns="0" tIns="0" rIns="0" bIns="0" rtlCol="0" anchor="t"/>
          <a:lstStyle/>
          <a:p>
            <a:pPr rtl="1" algn="r" indent="0" marL="0">
              <a:lnSpc>
                <a:spcPts val="1400"/>
              </a:lnSpc>
              <a:buNone/>
            </a:pPr>
            <a:r>
              <a:rPr lang="en-US" sz="850" b="1" dirty="0">
                <a:solidFill>
                  <a:srgbClr val="000000"/>
                </a:solidFill>
                <a:latin typeface="Inter" pitchFamily="34" charset="0"/>
                <a:ea typeface="Inter" pitchFamily="34" charset="-122"/>
                <a:cs typeface="Inter" pitchFamily="34" charset="-120"/>
              </a:rPr>
              <a:t>هذه فقرة تصف تأثير الذكاء الاصطناعي على المجتمع البشري:</a:t>
            </a:r>
            <a:endParaRPr lang="en-US" sz="850" dirty="0"/>
          </a:p>
        </p:txBody>
      </p:sp>
      <p:sp>
        <p:nvSpPr>
          <p:cNvPr id="22" name="Text 16"/>
          <p:cNvSpPr/>
          <p:nvPr/>
        </p:nvSpPr>
        <p:spPr>
          <a:xfrm>
            <a:off x="510183" y="6955274"/>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a:t>
            </a:r>
            <a:endParaRPr lang="en-US" sz="850" dirty="0"/>
          </a:p>
        </p:txBody>
      </p:sp>
      <p:sp>
        <p:nvSpPr>
          <p:cNvPr id="23" name="Text 17"/>
          <p:cNvSpPr/>
          <p:nvPr/>
        </p:nvSpPr>
        <p:spPr>
          <a:xfrm>
            <a:off x="510183" y="7238762"/>
            <a:ext cx="13355002" cy="181451"/>
          </a:xfrm>
          <a:prstGeom prst="rect">
            <a:avLst/>
          </a:prstGeom>
          <a:noFill/>
          <a:ln/>
        </p:spPr>
        <p:txBody>
          <a:bodyPr wrap="none" lIns="0" tIns="0" rIns="0" bIns="0" rtlCol="0" anchor="t"/>
          <a:lstStyle/>
          <a:p>
            <a:pPr rtl="1" algn="r" marL="342900" indent="-342900">
              <a:lnSpc>
                <a:spcPts val="1400"/>
              </a:lnSpc>
              <a:buSzPct val="100000"/>
              <a:buFont typeface="+mj-lt"/>
              <a:buAutoNum type="arabicPeriod" startAt="1"/>
            </a:pPr>
            <a:r>
              <a:rPr lang="en-US" sz="850" dirty="0">
                <a:solidFill>
                  <a:srgbClr val="000000"/>
                </a:solidFill>
                <a:latin typeface="Inter" pitchFamily="34" charset="0"/>
                <a:ea typeface="Inter" pitchFamily="34" charset="-122"/>
                <a:cs typeface="Inter" pitchFamily="34" charset="-120"/>
              </a:rPr>
              <a:t>"المهام المتبقية للبشر" قد تقتصر فقط على: وصف المهام بدقة وشمول، اتخاذ القرارات في اللحظات الحاسمة، والانخراط في الأعمال التي تتطلب درجة عالية من الإبداع.</a:t>
            </a:r>
            <a:endParaRPr lang="en-US" sz="850" dirty="0"/>
          </a:p>
        </p:txBody>
      </p:sp>
      <p:sp>
        <p:nvSpPr>
          <p:cNvPr id="24" name="Text 18"/>
          <p:cNvSpPr/>
          <p:nvPr/>
        </p:nvSpPr>
        <p:spPr>
          <a:xfrm>
            <a:off x="510183" y="7459861"/>
            <a:ext cx="13355002" cy="544354"/>
          </a:xfrm>
          <a:prstGeom prst="rect">
            <a:avLst/>
          </a:prstGeom>
          <a:noFill/>
          <a:ln/>
        </p:spPr>
        <p:txBody>
          <a:bodyPr wrap="square" lIns="0" tIns="0" rIns="0" bIns="0" rtlCol="0" anchor="t"/>
          <a:lstStyle/>
          <a:p>
            <a:pPr rtl="1" algn="r" marL="342900" indent="-342900">
              <a:lnSpc>
                <a:spcPts val="1400"/>
              </a:lnSpc>
              <a:buSzPct val="100000"/>
              <a:buFont typeface="+mj-lt"/>
              <a:buAutoNum type="arabicPeriod" startAt="2"/>
            </a:pPr>
            <a:r>
              <a:rPr lang="en-US" sz="850" dirty="0">
                <a:solidFill>
                  <a:srgbClr val="000000"/>
                </a:solidFill>
                <a:latin typeface="Inter" pitchFamily="34" charset="0"/>
                <a:ea typeface="Inter" pitchFamily="34" charset="-122"/>
                <a:cs typeface="Inter" pitchFamily="34" charset="-120"/>
              </a:rPr>
              <a:t>وهذا يعني أيضًا "انهيار مجتمع الموظفين البيض (الموظفين الإداريين)". هذا الانهيار لن يقتصر على الغرب فقط، بل سيحدث في كل مكان يحتاج إلى موظفين إداريين، لأن النماذج اللغوية الكبيرة (LLMs) لا تقتصر فقط على تقليل التكاليف، بل تزيد أيضًا من الكفاءة وتقلل من الاحتكاك داخل المنظمات.</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a:t>
            </a:r>
            <a:endParaRPr lang="en-US" sz="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590115" y="980956"/>
            <a:ext cx="6246495" cy="779621"/>
          </a:xfrm>
          <a:prstGeom prst="rect">
            <a:avLst/>
          </a:prstGeom>
          <a:noFill/>
          <a:ln/>
        </p:spPr>
        <p:txBody>
          <a:bodyPr wrap="none" lIns="0" tIns="0" rIns="0" bIns="0" rtlCol="0" anchor="t"/>
          <a:lstStyle/>
          <a:p>
            <a:pPr rtl="1" algn="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لماذا نتعلم بشكل جماعي؟</a:t>
            </a:r>
            <a:endParaRPr lang="en-US" sz="4900" dirty="0"/>
          </a:p>
        </p:txBody>
      </p:sp>
      <p:sp>
        <p:nvSpPr>
          <p:cNvPr id="5" name="Text 2"/>
          <p:cNvSpPr/>
          <p:nvPr/>
        </p:nvSpPr>
        <p:spPr>
          <a:xfrm>
            <a:off x="7591901" y="2304812"/>
            <a:ext cx="6244709" cy="362903"/>
          </a:xfrm>
          <a:prstGeom prst="rect">
            <a:avLst/>
          </a:prstGeom>
          <a:noFill/>
          <a:ln/>
        </p:spPr>
        <p:txBody>
          <a:bodyPr wrap="none" lIns="0" tIns="0" rIns="0" bIns="0" rtlCol="0" anchor="t"/>
          <a:lstStyle/>
          <a:p>
            <a:pPr rtl="1" algn="r" indent="0" marL="0">
              <a:lnSpc>
                <a:spcPts val="2850"/>
              </a:lnSpc>
              <a:buNone/>
            </a:pPr>
            <a:r>
              <a:rPr lang="en-US" sz="1750" b="1" dirty="0">
                <a:solidFill>
                  <a:srgbClr val="272525"/>
                </a:solidFill>
                <a:latin typeface="Inter" pitchFamily="34" charset="0"/>
                <a:ea typeface="Inter" pitchFamily="34" charset="-122"/>
                <a:cs typeface="Inter" pitchFamily="34" charset="-120"/>
              </a:rPr>
              <a:t>من:</a:t>
            </a:r>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 أولئك الذين يصلون أولاً هم معلمون</a:t>
            </a:r>
            <a:endParaRPr lang="en-US" sz="1750" dirty="0"/>
          </a:p>
        </p:txBody>
      </p:sp>
      <p:pic>
        <p:nvPicPr>
          <p:cNvPr id="6" name="Image 1" descr="preencoded.png">    </p:cNvPr>
          <p:cNvPicPr>
            <a:picLocks noChangeAspect="1"/>
          </p:cNvPicPr>
          <p:nvPr/>
        </p:nvPicPr>
        <p:blipFill>
          <a:blip r:embed="rId2"/>
          <a:stretch>
            <a:fillRect/>
          </a:stretch>
        </p:blipFill>
        <p:spPr>
          <a:xfrm>
            <a:off x="7682032" y="3086933"/>
            <a:ext cx="6064568" cy="3402330"/>
          </a:xfrm>
          <a:prstGeom prst="rect">
            <a:avLst/>
          </a:prstGeom>
        </p:spPr>
      </p:pic>
      <p:sp>
        <p:nvSpPr>
          <p:cNvPr id="7" name="Text 3"/>
          <p:cNvSpPr/>
          <p:nvPr/>
        </p:nvSpPr>
        <p:spPr>
          <a:xfrm>
            <a:off x="786170" y="2304812"/>
            <a:ext cx="6244709" cy="907018"/>
          </a:xfrm>
          <a:prstGeom prst="rect">
            <a:avLst/>
          </a:prstGeom>
          <a:noFill/>
          <a:ln/>
        </p:spPr>
        <p:txBody>
          <a:bodyPr wrap="square" lIns="0" tIns="0" rIns="0" bIns="0" rtlCol="0" anchor="t"/>
          <a:lstStyle/>
          <a:p>
            <a:pPr rtl="1" algn="ctr" indent="0" marL="0">
              <a:lnSpc>
                <a:spcPts val="3550"/>
              </a:lnSpc>
              <a:buNone/>
            </a:pPr>
            <a:r>
              <a:rPr lang="en-US" sz="2200" b="1" dirty="0">
                <a:solidFill>
                  <a:srgbClr val="272525"/>
                </a:solidFill>
                <a:latin typeface="Inter" pitchFamily="34" charset="0"/>
                <a:ea typeface="Inter" pitchFamily="34" charset="-122"/>
                <a:cs typeface="Inter" pitchFamily="34" charset="-120"/>
              </a:rPr>
              <a:t>إلى:</a:t>
            </a:r>
            <a:pPr rtl="1" algn="ctr" indent="0" marL="0">
              <a:lnSpc>
                <a:spcPts val="3550"/>
              </a:lnSpc>
              <a:buNone/>
            </a:pPr>
            <a:r>
              <a:rPr lang="en-US" sz="2200" dirty="0">
                <a:solidFill>
                  <a:srgbClr val="272525"/>
                </a:solidFill>
                <a:latin typeface="Inter" pitchFamily="34" charset="0"/>
                <a:ea typeface="Inter" pitchFamily="34" charset="-122"/>
                <a:cs typeface="Inter" pitchFamily="34" charset="-120"/>
              </a:rPr>
              <a:t> عندما يمشي ثلاثة أشخاص معًا ، يكون أحدهم معلمي. الاستكشاف والظهور</a:t>
            </a:r>
            <a:endParaRPr lang="en-US" sz="2200" dirty="0"/>
          </a:p>
        </p:txBody>
      </p:sp>
      <p:pic>
        <p:nvPicPr>
          <p:cNvPr id="8" name="Image 2" descr="preencoded.png">    </p:cNvPr>
          <p:cNvPicPr>
            <a:picLocks noChangeAspect="1"/>
          </p:cNvPicPr>
          <p:nvPr/>
        </p:nvPicPr>
        <p:blipFill>
          <a:blip r:embed="rId3"/>
          <a:stretch>
            <a:fillRect/>
          </a:stretch>
        </p:blipFill>
        <p:spPr>
          <a:xfrm>
            <a:off x="793790" y="3631049"/>
            <a:ext cx="6229469" cy="34023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172307"/>
          </a:xfrm>
          <a:prstGeom prst="rect">
            <a:avLst/>
          </a:prstGeom>
        </p:spPr>
      </p:pic>
      <p:sp>
        <p:nvSpPr>
          <p:cNvPr id="3" name="Shape 0"/>
          <p:cNvSpPr/>
          <p:nvPr/>
        </p:nvSpPr>
        <p:spPr>
          <a:xfrm>
            <a:off x="0" y="0"/>
            <a:ext cx="14630400" cy="24172307"/>
          </a:xfrm>
          <a:prstGeom prst="rect">
            <a:avLst/>
          </a:prstGeom>
          <a:solidFill>
            <a:srgbClr val="FDFAF7">
              <a:alpha val="85000"/>
            </a:srgbClr>
          </a:solidFill>
          <a:ln/>
        </p:spPr>
      </p:sp>
      <p:sp>
        <p:nvSpPr>
          <p:cNvPr id="4" name="Text 1"/>
          <p:cNvSpPr/>
          <p:nvPr/>
        </p:nvSpPr>
        <p:spPr>
          <a:xfrm>
            <a:off x="11019830" y="311825"/>
            <a:ext cx="3213735" cy="389930"/>
          </a:xfrm>
          <a:prstGeom prst="rect">
            <a:avLst/>
          </a:prstGeom>
          <a:noFill/>
          <a:ln/>
        </p:spPr>
        <p:txBody>
          <a:bodyPr wrap="none" lIns="0" tIns="0" rIns="0" bIns="0" rtlCol="0" anchor="t"/>
          <a:lstStyle/>
          <a:p>
            <a:pPr rtl="1" algn="r"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أقصى كمية من المعلومات</a:t>
            </a:r>
            <a:endParaRPr lang="en-US" sz="2450" dirty="0"/>
          </a:p>
        </p:txBody>
      </p:sp>
      <p:sp>
        <p:nvSpPr>
          <p:cNvPr id="5" name="Shape 2"/>
          <p:cNvSpPr/>
          <p:nvPr/>
        </p:nvSpPr>
        <p:spPr>
          <a:xfrm>
            <a:off x="396835" y="871776"/>
            <a:ext cx="13836729" cy="7908369"/>
          </a:xfrm>
          <a:prstGeom prst="roundRect">
            <a:avLst>
              <a:gd name="adj" fmla="val 602"/>
            </a:avLst>
          </a:prstGeom>
          <a:noFill/>
          <a:ln w="7620">
            <a:solidFill>
              <a:srgbClr val="000000">
                <a:alpha val="8000"/>
              </a:srgbClr>
            </a:solidFill>
            <a:prstDash val="solid"/>
          </a:ln>
        </p:spPr>
      </p:sp>
      <p:sp>
        <p:nvSpPr>
          <p:cNvPr id="6" name="Shape 3"/>
          <p:cNvSpPr/>
          <p:nvPr/>
        </p:nvSpPr>
        <p:spPr>
          <a:xfrm>
            <a:off x="404455" y="879396"/>
            <a:ext cx="13821489" cy="332661"/>
          </a:xfrm>
          <a:prstGeom prst="rect">
            <a:avLst/>
          </a:prstGeom>
          <a:solidFill>
            <a:srgbClr val="FFFFFF">
              <a:alpha val="4000"/>
            </a:srgbClr>
          </a:solidFill>
          <a:ln/>
        </p:spPr>
      </p:sp>
      <p:sp>
        <p:nvSpPr>
          <p:cNvPr id="7" name="Text 4"/>
          <p:cNvSpPr/>
          <p:nvPr/>
        </p:nvSpPr>
        <p:spPr>
          <a:xfrm>
            <a:off x="10887551" y="955000"/>
            <a:ext cx="3224808" cy="181451"/>
          </a:xfrm>
          <a:prstGeom prst="rect">
            <a:avLst/>
          </a:prstGeom>
          <a:noFill/>
          <a:ln/>
        </p:spPr>
        <p:txBody>
          <a:bodyPr wrap="none" lIns="0" tIns="0" rIns="0" bIns="0" rtlCol="0" anchor="t"/>
          <a:lstStyle/>
          <a:p>
            <a:pPr rtl="1" algn="l" indent="0" marL="0">
              <a:lnSpc>
                <a:spcPts val="1400"/>
              </a:lnSpc>
              <a:buNone/>
            </a:pPr>
            <a:r>
              <a:rPr lang="en-US" sz="850" b="1" dirty="0">
                <a:solidFill>
                  <a:srgbClr val="272525"/>
                </a:solidFill>
                <a:latin typeface="Inter" pitchFamily="34" charset="0"/>
                <a:ea typeface="Inter" pitchFamily="34" charset="-122"/>
                <a:cs typeface="Inter" pitchFamily="34" charset="-120"/>
              </a:rPr>
              <a:t>اسم الحقل</a:t>
            </a:r>
            <a:endParaRPr lang="en-US" sz="850" dirty="0"/>
          </a:p>
        </p:txBody>
      </p:sp>
      <p:sp>
        <p:nvSpPr>
          <p:cNvPr id="8" name="Text 5"/>
          <p:cNvSpPr/>
          <p:nvPr/>
        </p:nvSpPr>
        <p:spPr>
          <a:xfrm>
            <a:off x="7432238" y="955000"/>
            <a:ext cx="3220998" cy="181451"/>
          </a:xfrm>
          <a:prstGeom prst="rect">
            <a:avLst/>
          </a:prstGeom>
          <a:noFill/>
          <a:ln/>
        </p:spPr>
        <p:txBody>
          <a:bodyPr wrap="none" lIns="0" tIns="0" rIns="0" bIns="0" rtlCol="0" anchor="t"/>
          <a:lstStyle/>
          <a:p>
            <a:pPr rtl="1" algn="l" indent="0" marL="0">
              <a:lnSpc>
                <a:spcPts val="1400"/>
              </a:lnSpc>
              <a:buNone/>
            </a:pPr>
            <a:r>
              <a:rPr lang="en-US" sz="850" b="1" dirty="0">
                <a:solidFill>
                  <a:srgbClr val="272525"/>
                </a:solidFill>
                <a:latin typeface="Inter" pitchFamily="34" charset="0"/>
                <a:ea typeface="Inter" pitchFamily="34" charset="-122"/>
                <a:cs typeface="Inter" pitchFamily="34" charset="-120"/>
              </a:rPr>
              <a:t>المعنى التجاري</a:t>
            </a:r>
            <a:endParaRPr lang="en-US" sz="850" dirty="0"/>
          </a:p>
        </p:txBody>
      </p:sp>
      <p:sp>
        <p:nvSpPr>
          <p:cNvPr id="9" name="Text 6"/>
          <p:cNvSpPr/>
          <p:nvPr/>
        </p:nvSpPr>
        <p:spPr>
          <a:xfrm>
            <a:off x="3976926" y="955000"/>
            <a:ext cx="3220998" cy="181451"/>
          </a:xfrm>
          <a:prstGeom prst="rect">
            <a:avLst/>
          </a:prstGeom>
          <a:noFill/>
          <a:ln/>
        </p:spPr>
        <p:txBody>
          <a:bodyPr wrap="none" lIns="0" tIns="0" rIns="0" bIns="0" rtlCol="0" anchor="t"/>
          <a:lstStyle/>
          <a:p>
            <a:pPr rtl="1" algn="l" indent="0" marL="0">
              <a:lnSpc>
                <a:spcPts val="1400"/>
              </a:lnSpc>
              <a:buNone/>
            </a:pPr>
            <a:r>
              <a:rPr lang="en-US" sz="850" b="1" dirty="0">
                <a:solidFill>
                  <a:srgbClr val="272525"/>
                </a:solidFill>
                <a:latin typeface="Inter" pitchFamily="34" charset="0"/>
                <a:ea typeface="Inter" pitchFamily="34" charset="-122"/>
                <a:cs typeface="Inter" pitchFamily="34" charset="-120"/>
              </a:rPr>
              <a:t>نوع البيانات</a:t>
            </a:r>
            <a:endParaRPr lang="en-US" sz="850" dirty="0"/>
          </a:p>
        </p:txBody>
      </p:sp>
      <p:sp>
        <p:nvSpPr>
          <p:cNvPr id="10" name="Text 7"/>
          <p:cNvSpPr/>
          <p:nvPr/>
        </p:nvSpPr>
        <p:spPr>
          <a:xfrm>
            <a:off x="517803" y="955000"/>
            <a:ext cx="3224808" cy="181451"/>
          </a:xfrm>
          <a:prstGeom prst="rect">
            <a:avLst/>
          </a:prstGeom>
          <a:noFill/>
          <a:ln/>
        </p:spPr>
        <p:txBody>
          <a:bodyPr wrap="none" lIns="0" tIns="0" rIns="0" bIns="0" rtlCol="0" anchor="t"/>
          <a:lstStyle/>
          <a:p>
            <a:pPr rtl="1" algn="l" indent="0" marL="0">
              <a:lnSpc>
                <a:spcPts val="1400"/>
              </a:lnSpc>
              <a:buNone/>
            </a:pPr>
            <a:r>
              <a:rPr lang="en-US" sz="850" b="1" dirty="0">
                <a:solidFill>
                  <a:srgbClr val="272525"/>
                </a:solidFill>
                <a:latin typeface="Inter" pitchFamily="34" charset="0"/>
                <a:ea typeface="Inter" pitchFamily="34" charset="-122"/>
                <a:cs typeface="Inter" pitchFamily="34" charset="-120"/>
              </a:rPr>
              <a:t>ملاحظات إضافية</a:t>
            </a:r>
            <a:endParaRPr lang="en-US" sz="850" dirty="0"/>
          </a:p>
        </p:txBody>
      </p:sp>
      <p:sp>
        <p:nvSpPr>
          <p:cNvPr id="11" name="Shape 8"/>
          <p:cNvSpPr/>
          <p:nvPr/>
        </p:nvSpPr>
        <p:spPr>
          <a:xfrm>
            <a:off x="404455" y="1212056"/>
            <a:ext cx="13821489" cy="514112"/>
          </a:xfrm>
          <a:prstGeom prst="rect">
            <a:avLst/>
          </a:prstGeom>
          <a:solidFill>
            <a:srgbClr val="000000">
              <a:alpha val="4000"/>
            </a:srgbClr>
          </a:solidFill>
          <a:ln/>
        </p:spPr>
      </p:sp>
      <p:sp>
        <p:nvSpPr>
          <p:cNvPr id="12" name="Text 9"/>
          <p:cNvSpPr/>
          <p:nvPr/>
        </p:nvSpPr>
        <p:spPr>
          <a:xfrm>
            <a:off x="10887551" y="1287661"/>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معرّف الطالب</a:t>
            </a:r>
            <a:endParaRPr lang="en-US" sz="850" dirty="0"/>
          </a:p>
        </p:txBody>
      </p:sp>
      <p:sp>
        <p:nvSpPr>
          <p:cNvPr id="13" name="Text 10"/>
          <p:cNvSpPr/>
          <p:nvPr/>
        </p:nvSpPr>
        <p:spPr>
          <a:xfrm>
            <a:off x="7432238" y="1287661"/>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معرّف فريد لكل طالب</a:t>
            </a:r>
            <a:endParaRPr lang="en-US" sz="850" dirty="0"/>
          </a:p>
        </p:txBody>
      </p:sp>
      <p:sp>
        <p:nvSpPr>
          <p:cNvPr id="14" name="Text 11"/>
          <p:cNvSpPr/>
          <p:nvPr/>
        </p:nvSpPr>
        <p:spPr>
          <a:xfrm>
            <a:off x="3976926" y="1287661"/>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15" name="Text 12"/>
          <p:cNvSpPr/>
          <p:nvPr/>
        </p:nvSpPr>
        <p:spPr>
          <a:xfrm>
            <a:off x="517803" y="1287661"/>
            <a:ext cx="3224808" cy="362903"/>
          </a:xfrm>
          <a:prstGeom prst="rect">
            <a:avLst/>
          </a:prstGeom>
          <a:noFill/>
          <a:ln/>
        </p:spPr>
        <p:txBody>
          <a:bodyPr wrap="squar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بمجرد تسجيل الطالب في منتجنا (الموقع الإلكتروني أو التطبيق)، سيتم تعيين معرّف فريد له تلقائيًا</a:t>
            </a:r>
            <a:endParaRPr lang="en-US" sz="850" dirty="0"/>
          </a:p>
        </p:txBody>
      </p:sp>
      <p:sp>
        <p:nvSpPr>
          <p:cNvPr id="16" name="Shape 13"/>
          <p:cNvSpPr/>
          <p:nvPr/>
        </p:nvSpPr>
        <p:spPr>
          <a:xfrm>
            <a:off x="404455" y="1726168"/>
            <a:ext cx="13821489" cy="514112"/>
          </a:xfrm>
          <a:prstGeom prst="rect">
            <a:avLst/>
          </a:prstGeom>
          <a:solidFill>
            <a:srgbClr val="FFFFFF">
              <a:alpha val="4000"/>
            </a:srgbClr>
          </a:solidFill>
          <a:ln/>
        </p:spPr>
      </p:sp>
      <p:sp>
        <p:nvSpPr>
          <p:cNvPr id="17" name="Text 14"/>
          <p:cNvSpPr/>
          <p:nvPr/>
        </p:nvSpPr>
        <p:spPr>
          <a:xfrm>
            <a:off x="10887551" y="1801773"/>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الاسم باللغة الإنجليزية</a:t>
            </a:r>
            <a:endParaRPr lang="en-US" sz="850" dirty="0"/>
          </a:p>
        </p:txBody>
      </p:sp>
      <p:sp>
        <p:nvSpPr>
          <p:cNvPr id="18" name="Text 15"/>
          <p:cNvSpPr/>
          <p:nvPr/>
        </p:nvSpPr>
        <p:spPr>
          <a:xfrm>
            <a:off x="7432238" y="1801773"/>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اسم الطالب باللغة الإنجليزية</a:t>
            </a:r>
            <a:endParaRPr lang="en-US" sz="850" dirty="0"/>
          </a:p>
        </p:txBody>
      </p:sp>
      <p:sp>
        <p:nvSpPr>
          <p:cNvPr id="19" name="Text 16"/>
          <p:cNvSpPr/>
          <p:nvPr/>
        </p:nvSpPr>
        <p:spPr>
          <a:xfrm>
            <a:off x="3976926" y="1801773"/>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نص</a:t>
            </a:r>
            <a:endParaRPr lang="en-US" sz="850" dirty="0"/>
          </a:p>
        </p:txBody>
      </p:sp>
      <p:sp>
        <p:nvSpPr>
          <p:cNvPr id="20" name="Text 17"/>
          <p:cNvSpPr/>
          <p:nvPr/>
        </p:nvSpPr>
        <p:spPr>
          <a:xfrm>
            <a:off x="517803" y="1801773"/>
            <a:ext cx="3224808" cy="362903"/>
          </a:xfrm>
          <a:prstGeom prst="rect">
            <a:avLst/>
          </a:prstGeom>
          <a:noFill/>
          <a:ln/>
        </p:spPr>
        <p:txBody>
          <a:bodyPr wrap="squar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بعض البيانات هي "طالب" لأن الطالب لم يملأها، ولم يتمكن فريق المبيعات من الحصول عليها من خلال الاتصال</a:t>
            </a:r>
            <a:endParaRPr lang="en-US" sz="850" dirty="0"/>
          </a:p>
        </p:txBody>
      </p:sp>
      <p:sp>
        <p:nvSpPr>
          <p:cNvPr id="21" name="Shape 18"/>
          <p:cNvSpPr/>
          <p:nvPr/>
        </p:nvSpPr>
        <p:spPr>
          <a:xfrm>
            <a:off x="404455" y="2240280"/>
            <a:ext cx="13821489" cy="877014"/>
          </a:xfrm>
          <a:prstGeom prst="rect">
            <a:avLst/>
          </a:prstGeom>
          <a:solidFill>
            <a:srgbClr val="000000">
              <a:alpha val="4000"/>
            </a:srgbClr>
          </a:solidFill>
          <a:ln/>
        </p:spPr>
      </p:sp>
      <p:sp>
        <p:nvSpPr>
          <p:cNvPr id="22" name="Text 19"/>
          <p:cNvSpPr/>
          <p:nvPr/>
        </p:nvSpPr>
        <p:spPr>
          <a:xfrm>
            <a:off x="10887551" y="2315885"/>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نوع القناة</a:t>
            </a:r>
            <a:endParaRPr lang="en-US" sz="850" dirty="0"/>
          </a:p>
        </p:txBody>
      </p:sp>
      <p:sp>
        <p:nvSpPr>
          <p:cNvPr id="23" name="Text 20"/>
          <p:cNvSpPr/>
          <p:nvPr/>
        </p:nvSpPr>
        <p:spPr>
          <a:xfrm>
            <a:off x="7432238" y="2315885"/>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فئة القناة التي نشأ منها الطالب</a:t>
            </a:r>
            <a:endParaRPr lang="en-US" sz="850" dirty="0"/>
          </a:p>
        </p:txBody>
      </p:sp>
      <p:sp>
        <p:nvSpPr>
          <p:cNvPr id="24" name="Text 21"/>
          <p:cNvSpPr/>
          <p:nvPr/>
        </p:nvSpPr>
        <p:spPr>
          <a:xfrm>
            <a:off x="3976926" y="2315885"/>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نص</a:t>
            </a:r>
            <a:endParaRPr lang="en-US" sz="850" dirty="0"/>
          </a:p>
        </p:txBody>
      </p:sp>
      <p:sp>
        <p:nvSpPr>
          <p:cNvPr id="25" name="Text 22"/>
          <p:cNvSpPr/>
          <p:nvPr/>
        </p:nvSpPr>
        <p:spPr>
          <a:xfrm>
            <a:off x="517803" y="2315885"/>
            <a:ext cx="3224808" cy="725805"/>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MKT: المبيعات من حملات التسويق والعلامة التجارية (العملاء المحتملين). الإحالة: الطلاب الذين يدفعون يوصون بنا لأصدقائهم. Non-MKT هي نفس نوع MKT، هذا خطأ في التسمية. سأدمج هذه الفئة مع الفئة الأولى وسأسميها "MKT"</a:t>
            </a:r>
            <a:endParaRPr lang="en-US" sz="850" dirty="0"/>
          </a:p>
        </p:txBody>
      </p:sp>
      <p:sp>
        <p:nvSpPr>
          <p:cNvPr id="26" name="Shape 23"/>
          <p:cNvSpPr/>
          <p:nvPr/>
        </p:nvSpPr>
        <p:spPr>
          <a:xfrm>
            <a:off x="404455" y="3117294"/>
            <a:ext cx="13821489" cy="332661"/>
          </a:xfrm>
          <a:prstGeom prst="rect">
            <a:avLst/>
          </a:prstGeom>
          <a:solidFill>
            <a:srgbClr val="FFFFFF">
              <a:alpha val="4000"/>
            </a:srgbClr>
          </a:solidFill>
          <a:ln/>
        </p:spPr>
      </p:sp>
      <p:sp>
        <p:nvSpPr>
          <p:cNvPr id="27" name="Text 24"/>
          <p:cNvSpPr/>
          <p:nvPr/>
        </p:nvSpPr>
        <p:spPr>
          <a:xfrm>
            <a:off x="10887551" y="319289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فئة التركيبة السكانية (الجديدة)</a:t>
            </a:r>
            <a:endParaRPr lang="en-US" sz="850" dirty="0"/>
          </a:p>
        </p:txBody>
      </p:sp>
      <p:sp>
        <p:nvSpPr>
          <p:cNvPr id="28" name="Text 25"/>
          <p:cNvSpPr/>
          <p:nvPr/>
        </p:nvSpPr>
        <p:spPr>
          <a:xfrm>
            <a:off x="7432238" y="3192899"/>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فئة التركيبة السكانية للطالب، مع أنواع "بالغ" و"شباب"</a:t>
            </a:r>
            <a:endParaRPr lang="en-US" sz="850" dirty="0"/>
          </a:p>
        </p:txBody>
      </p:sp>
      <p:sp>
        <p:nvSpPr>
          <p:cNvPr id="29" name="Text 26"/>
          <p:cNvSpPr/>
          <p:nvPr/>
        </p:nvSpPr>
        <p:spPr>
          <a:xfrm>
            <a:off x="3976926" y="3192899"/>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نص</a:t>
            </a:r>
            <a:endParaRPr lang="en-US" sz="850" dirty="0"/>
          </a:p>
        </p:txBody>
      </p:sp>
      <p:sp>
        <p:nvSpPr>
          <p:cNvPr id="30" name="Text 27"/>
          <p:cNvSpPr/>
          <p:nvPr/>
        </p:nvSpPr>
        <p:spPr>
          <a:xfrm>
            <a:off x="517803" y="319289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هذه هي التركيبتان السكانيتان الرئيسيتان لأعمالنا</a:t>
            </a:r>
            <a:endParaRPr lang="en-US" sz="850" dirty="0"/>
          </a:p>
        </p:txBody>
      </p:sp>
      <p:sp>
        <p:nvSpPr>
          <p:cNvPr id="31" name="Shape 28"/>
          <p:cNvSpPr/>
          <p:nvPr/>
        </p:nvSpPr>
        <p:spPr>
          <a:xfrm>
            <a:off x="404455" y="3449955"/>
            <a:ext cx="13821489" cy="514112"/>
          </a:xfrm>
          <a:prstGeom prst="rect">
            <a:avLst/>
          </a:prstGeom>
          <a:solidFill>
            <a:srgbClr val="000000">
              <a:alpha val="4000"/>
            </a:srgbClr>
          </a:solidFill>
          <a:ln/>
        </p:spPr>
      </p:sp>
      <p:sp>
        <p:nvSpPr>
          <p:cNvPr id="32" name="Text 29"/>
          <p:cNvSpPr/>
          <p:nvPr/>
        </p:nvSpPr>
        <p:spPr>
          <a:xfrm>
            <a:off x="10887551" y="3525560"/>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اسم البلد أو المنطقة الحالية</a:t>
            </a:r>
            <a:endParaRPr lang="en-US" sz="850" dirty="0"/>
          </a:p>
        </p:txBody>
      </p:sp>
      <p:sp>
        <p:nvSpPr>
          <p:cNvPr id="33" name="Text 30"/>
          <p:cNvSpPr/>
          <p:nvPr/>
        </p:nvSpPr>
        <p:spPr>
          <a:xfrm>
            <a:off x="7432238" y="3525560"/>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البلد أو المنطقة التي يوجد فيها رقم هاتف الطالب المسجل</a:t>
            </a:r>
            <a:endParaRPr lang="en-US" sz="850" dirty="0"/>
          </a:p>
        </p:txBody>
      </p:sp>
      <p:sp>
        <p:nvSpPr>
          <p:cNvPr id="34" name="Text 31"/>
          <p:cNvSpPr/>
          <p:nvPr/>
        </p:nvSpPr>
        <p:spPr>
          <a:xfrm>
            <a:off x="3976926" y="3525560"/>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نص</a:t>
            </a:r>
            <a:endParaRPr lang="en-US" sz="850" dirty="0"/>
          </a:p>
        </p:txBody>
      </p:sp>
      <p:sp>
        <p:nvSpPr>
          <p:cNvPr id="35" name="Text 32"/>
          <p:cNvSpPr/>
          <p:nvPr/>
        </p:nvSpPr>
        <p:spPr>
          <a:xfrm>
            <a:off x="517803" y="3525560"/>
            <a:ext cx="3224808" cy="362903"/>
          </a:xfrm>
          <a:prstGeom prst="rect">
            <a:avLst/>
          </a:prstGeom>
          <a:noFill/>
          <a:ln/>
        </p:spPr>
        <p:txBody>
          <a:bodyPr wrap="squar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مستخدمونا في سوق الشرق الأوسط متركزون حاليًا بشكل كبير في المملكة العربية السعودية</a:t>
            </a:r>
            <a:endParaRPr lang="en-US" sz="850" dirty="0"/>
          </a:p>
        </p:txBody>
      </p:sp>
      <p:sp>
        <p:nvSpPr>
          <p:cNvPr id="36" name="Shape 33"/>
          <p:cNvSpPr/>
          <p:nvPr/>
        </p:nvSpPr>
        <p:spPr>
          <a:xfrm>
            <a:off x="404455" y="3964067"/>
            <a:ext cx="13821489" cy="332661"/>
          </a:xfrm>
          <a:prstGeom prst="rect">
            <a:avLst/>
          </a:prstGeom>
          <a:solidFill>
            <a:srgbClr val="FFFFFF">
              <a:alpha val="4000"/>
            </a:srgbClr>
          </a:solidFill>
          <a:ln/>
        </p:spPr>
      </p:sp>
      <p:sp>
        <p:nvSpPr>
          <p:cNvPr id="37" name="Text 34"/>
          <p:cNvSpPr/>
          <p:nvPr/>
        </p:nvSpPr>
        <p:spPr>
          <a:xfrm>
            <a:off x="10887551" y="4039672"/>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التسجيل</a:t>
            </a:r>
            <a:endParaRPr lang="en-US" sz="850" dirty="0"/>
          </a:p>
        </p:txBody>
      </p:sp>
      <p:sp>
        <p:nvSpPr>
          <p:cNvPr id="38" name="Text 35"/>
          <p:cNvSpPr/>
          <p:nvPr/>
        </p:nvSpPr>
        <p:spPr>
          <a:xfrm>
            <a:off x="7432238" y="4039672"/>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تسجيل الطالب على المنصة</a:t>
            </a:r>
            <a:endParaRPr lang="en-US" sz="850" dirty="0"/>
          </a:p>
        </p:txBody>
      </p:sp>
      <p:sp>
        <p:nvSpPr>
          <p:cNvPr id="39" name="Text 36"/>
          <p:cNvSpPr/>
          <p:nvPr/>
        </p:nvSpPr>
        <p:spPr>
          <a:xfrm>
            <a:off x="3976926" y="4039672"/>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a:t>
            </a:r>
            <a:endParaRPr lang="en-US" sz="850" dirty="0"/>
          </a:p>
        </p:txBody>
      </p:sp>
      <p:sp>
        <p:nvSpPr>
          <p:cNvPr id="40" name="Text 37"/>
          <p:cNvSpPr/>
          <p:nvPr/>
        </p:nvSpPr>
        <p:spPr>
          <a:xfrm>
            <a:off x="517803" y="4039672"/>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الفهم دقيق (لا يلزم شرح إضافي)</a:t>
            </a:r>
            <a:endParaRPr lang="en-US" sz="850" dirty="0"/>
          </a:p>
        </p:txBody>
      </p:sp>
      <p:sp>
        <p:nvSpPr>
          <p:cNvPr id="41" name="Shape 38"/>
          <p:cNvSpPr/>
          <p:nvPr/>
        </p:nvSpPr>
        <p:spPr>
          <a:xfrm>
            <a:off x="404455" y="4296727"/>
            <a:ext cx="13821489" cy="1058466"/>
          </a:xfrm>
          <a:prstGeom prst="rect">
            <a:avLst/>
          </a:prstGeom>
          <a:solidFill>
            <a:srgbClr val="000000">
              <a:alpha val="4000"/>
            </a:srgbClr>
          </a:solidFill>
          <a:ln/>
        </p:spPr>
      </p:sp>
      <p:sp>
        <p:nvSpPr>
          <p:cNvPr id="42" name="Text 39"/>
          <p:cNvSpPr/>
          <p:nvPr/>
        </p:nvSpPr>
        <p:spPr>
          <a:xfrm>
            <a:off x="10887551" y="4372332"/>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آخر حجز لدرس تجريبي</a:t>
            </a:r>
            <a:endParaRPr lang="en-US" sz="850" dirty="0"/>
          </a:p>
        </p:txBody>
      </p:sp>
      <p:sp>
        <p:nvSpPr>
          <p:cNvPr id="43" name="Text 40"/>
          <p:cNvSpPr/>
          <p:nvPr/>
        </p:nvSpPr>
        <p:spPr>
          <a:xfrm>
            <a:off x="7432238" y="4372332"/>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آخر حجز للطالب لدرس تجريبي</a:t>
            </a:r>
            <a:endParaRPr lang="en-US" sz="850" dirty="0"/>
          </a:p>
        </p:txBody>
      </p:sp>
      <p:sp>
        <p:nvSpPr>
          <p:cNvPr id="44" name="Text 41"/>
          <p:cNvSpPr/>
          <p:nvPr/>
        </p:nvSpPr>
        <p:spPr>
          <a:xfrm>
            <a:off x="3976926" y="4372332"/>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a:t>
            </a:r>
            <a:endParaRPr lang="en-US" sz="850" dirty="0"/>
          </a:p>
        </p:txBody>
      </p:sp>
      <p:sp>
        <p:nvSpPr>
          <p:cNvPr id="45" name="Text 42"/>
          <p:cNvSpPr/>
          <p:nvPr/>
        </p:nvSpPr>
        <p:spPr>
          <a:xfrm>
            <a:off x="517803" y="4372332"/>
            <a:ext cx="3224808" cy="907256"/>
          </a:xfrm>
          <a:prstGeom prst="rect">
            <a:avLst/>
          </a:prstGeom>
          <a:noFill/>
          <a:ln/>
        </p:spPr>
        <p:txBody>
          <a:bodyPr wrap="squar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قمع تحويل المستخدم هو: التسجيل، الحجز، الحضور، الدفع. نقدم للمستخدمين درسًا تجريبيًا مباشرًا واحدًا مع معلم أجنبي. الحجز يعني: قام المستخدم بحجز وقت لحضور الدرس التجريبي، وإلا فإنه [غير محجوز]. إذا كان هذا العمود فارغًا، فهذا يعني أن المستخدم سجل ولكنه لم يحجز درسًا تجريبيًا</a:t>
            </a:r>
            <a:endParaRPr lang="en-US" sz="850" dirty="0"/>
          </a:p>
        </p:txBody>
      </p:sp>
      <p:sp>
        <p:nvSpPr>
          <p:cNvPr id="46" name="Shape 43"/>
          <p:cNvSpPr/>
          <p:nvPr/>
        </p:nvSpPr>
        <p:spPr>
          <a:xfrm>
            <a:off x="404455" y="5355193"/>
            <a:ext cx="13821489" cy="514112"/>
          </a:xfrm>
          <a:prstGeom prst="rect">
            <a:avLst/>
          </a:prstGeom>
          <a:solidFill>
            <a:srgbClr val="FFFFFF">
              <a:alpha val="4000"/>
            </a:srgbClr>
          </a:solidFill>
          <a:ln/>
        </p:spPr>
      </p:sp>
      <p:sp>
        <p:nvSpPr>
          <p:cNvPr id="47" name="Text 44"/>
          <p:cNvSpPr/>
          <p:nvPr/>
        </p:nvSpPr>
        <p:spPr>
          <a:xfrm>
            <a:off x="10887551" y="543079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آخر حضور لدرس تجريبي</a:t>
            </a:r>
            <a:endParaRPr lang="en-US" sz="850" dirty="0"/>
          </a:p>
        </p:txBody>
      </p:sp>
      <p:sp>
        <p:nvSpPr>
          <p:cNvPr id="48" name="Text 45"/>
          <p:cNvSpPr/>
          <p:nvPr/>
        </p:nvSpPr>
        <p:spPr>
          <a:xfrm>
            <a:off x="7432238" y="543079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آخر حضور للطالب لدرس تجريبي</a:t>
            </a:r>
            <a:endParaRPr lang="en-US" sz="850" dirty="0"/>
          </a:p>
        </p:txBody>
      </p:sp>
      <p:sp>
        <p:nvSpPr>
          <p:cNvPr id="49" name="Text 46"/>
          <p:cNvSpPr/>
          <p:nvPr/>
        </p:nvSpPr>
        <p:spPr>
          <a:xfrm>
            <a:off x="3976926" y="543079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a:t>
            </a:r>
            <a:endParaRPr lang="en-US" sz="850" dirty="0"/>
          </a:p>
        </p:txBody>
      </p:sp>
      <p:sp>
        <p:nvSpPr>
          <p:cNvPr id="50" name="Text 47"/>
          <p:cNvSpPr/>
          <p:nvPr/>
        </p:nvSpPr>
        <p:spPr>
          <a:xfrm>
            <a:off x="517803" y="5430798"/>
            <a:ext cx="3224808" cy="362903"/>
          </a:xfrm>
          <a:prstGeom prst="rect">
            <a:avLst/>
          </a:prstGeom>
          <a:noFill/>
          <a:ln/>
        </p:spPr>
        <p:txBody>
          <a:bodyPr wrap="squar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الخلفية كما ذكر أعلاه. إذا كان هذا العمود فارغًا، فهذا يعني أن المستخدم حجز ولكنه لم يحضر</a:t>
            </a:r>
            <a:endParaRPr lang="en-US" sz="850" dirty="0"/>
          </a:p>
        </p:txBody>
      </p:sp>
      <p:sp>
        <p:nvSpPr>
          <p:cNvPr id="51" name="Shape 48"/>
          <p:cNvSpPr/>
          <p:nvPr/>
        </p:nvSpPr>
        <p:spPr>
          <a:xfrm>
            <a:off x="404455" y="5869305"/>
            <a:ext cx="13821489" cy="514112"/>
          </a:xfrm>
          <a:prstGeom prst="rect">
            <a:avLst/>
          </a:prstGeom>
          <a:solidFill>
            <a:srgbClr val="000000">
              <a:alpha val="4000"/>
            </a:srgbClr>
          </a:solidFill>
          <a:ln/>
        </p:spPr>
      </p:sp>
      <p:sp>
        <p:nvSpPr>
          <p:cNvPr id="52" name="Text 49"/>
          <p:cNvSpPr/>
          <p:nvPr/>
        </p:nvSpPr>
        <p:spPr>
          <a:xfrm>
            <a:off x="10887551" y="5944910"/>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أول دفعة لحزمة 1v1 كبيرة</a:t>
            </a:r>
            <a:endParaRPr lang="en-US" sz="850" dirty="0"/>
          </a:p>
        </p:txBody>
      </p:sp>
      <p:sp>
        <p:nvSpPr>
          <p:cNvPr id="53" name="Text 50"/>
          <p:cNvSpPr/>
          <p:nvPr/>
        </p:nvSpPr>
        <p:spPr>
          <a:xfrm>
            <a:off x="7432238" y="5944910"/>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أول دفع للطالب لحزمة دورة 1v1 كبيرة</a:t>
            </a:r>
            <a:endParaRPr lang="en-US" sz="850" dirty="0"/>
          </a:p>
        </p:txBody>
      </p:sp>
      <p:sp>
        <p:nvSpPr>
          <p:cNvPr id="54" name="Text 51"/>
          <p:cNvSpPr/>
          <p:nvPr/>
        </p:nvSpPr>
        <p:spPr>
          <a:xfrm>
            <a:off x="3976926" y="5944910"/>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a:t>
            </a:r>
            <a:endParaRPr lang="en-US" sz="850" dirty="0"/>
          </a:p>
        </p:txBody>
      </p:sp>
      <p:sp>
        <p:nvSpPr>
          <p:cNvPr id="55" name="Text 52"/>
          <p:cNvSpPr/>
          <p:nvPr/>
        </p:nvSpPr>
        <p:spPr>
          <a:xfrm>
            <a:off x="517803" y="5944910"/>
            <a:ext cx="3224808" cy="362903"/>
          </a:xfrm>
          <a:prstGeom prst="rect">
            <a:avLst/>
          </a:prstGeom>
          <a:noFill/>
          <a:ln/>
        </p:spPr>
        <p:txBody>
          <a:bodyPr wrap="squar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الخلفية كما ذكر أعلاه. إذا كان هذا العمود فارغًا، فهذا يعني أن المستخدم في النهاية لم يدفع</a:t>
            </a:r>
            <a:endParaRPr lang="en-US" sz="850" dirty="0"/>
          </a:p>
        </p:txBody>
      </p:sp>
      <p:sp>
        <p:nvSpPr>
          <p:cNvPr id="56" name="Shape 53"/>
          <p:cNvSpPr/>
          <p:nvPr/>
        </p:nvSpPr>
        <p:spPr>
          <a:xfrm>
            <a:off x="404455" y="6383417"/>
            <a:ext cx="13821489" cy="514112"/>
          </a:xfrm>
          <a:prstGeom prst="rect">
            <a:avLst/>
          </a:prstGeom>
          <a:solidFill>
            <a:srgbClr val="FFFFFF">
              <a:alpha val="4000"/>
            </a:srgbClr>
          </a:solidFill>
          <a:ln/>
        </p:spPr>
      </p:sp>
      <p:sp>
        <p:nvSpPr>
          <p:cNvPr id="57" name="Text 54"/>
          <p:cNvSpPr/>
          <p:nvPr/>
        </p:nvSpPr>
        <p:spPr>
          <a:xfrm>
            <a:off x="10887551" y="6459022"/>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مبلغ أول دفعة لحزمة 1v1 كبيرة (بالدولار الأمريكي)</a:t>
            </a:r>
            <a:endParaRPr lang="en-US" sz="850" dirty="0"/>
          </a:p>
        </p:txBody>
      </p:sp>
      <p:sp>
        <p:nvSpPr>
          <p:cNvPr id="58" name="Text 55"/>
          <p:cNvSpPr/>
          <p:nvPr/>
        </p:nvSpPr>
        <p:spPr>
          <a:xfrm>
            <a:off x="7432238" y="6459022"/>
            <a:ext cx="3220998" cy="362903"/>
          </a:xfrm>
          <a:prstGeom prst="rect">
            <a:avLst/>
          </a:prstGeom>
          <a:noFill/>
          <a:ln/>
        </p:spPr>
        <p:txBody>
          <a:bodyPr wrap="squar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المبلغ (بالدولار الأمريكي) الذي دفعه الطالب أول مرة لحزمة دورة 1v1 كبيرة</a:t>
            </a:r>
            <a:endParaRPr lang="en-US" sz="850" dirty="0"/>
          </a:p>
        </p:txBody>
      </p:sp>
      <p:sp>
        <p:nvSpPr>
          <p:cNvPr id="59" name="Text 56"/>
          <p:cNvSpPr/>
          <p:nvPr/>
        </p:nvSpPr>
        <p:spPr>
          <a:xfrm>
            <a:off x="3976926" y="6459022"/>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60" name="Text 57"/>
          <p:cNvSpPr/>
          <p:nvPr/>
        </p:nvSpPr>
        <p:spPr>
          <a:xfrm>
            <a:off x="517803" y="6459022"/>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إذا كان هذا العمود فارغًا، فهذا يعني أن المستخدم في النهاية لم يدفع</a:t>
            </a:r>
            <a:endParaRPr lang="en-US" sz="850" dirty="0"/>
          </a:p>
        </p:txBody>
      </p:sp>
      <p:sp>
        <p:nvSpPr>
          <p:cNvPr id="61" name="Shape 58"/>
          <p:cNvSpPr/>
          <p:nvPr/>
        </p:nvSpPr>
        <p:spPr>
          <a:xfrm>
            <a:off x="404455" y="6897529"/>
            <a:ext cx="13821489" cy="514112"/>
          </a:xfrm>
          <a:prstGeom prst="rect">
            <a:avLst/>
          </a:prstGeom>
          <a:solidFill>
            <a:srgbClr val="000000">
              <a:alpha val="4000"/>
            </a:srgbClr>
          </a:solidFill>
          <a:ln/>
        </p:spPr>
      </p:sp>
      <p:sp>
        <p:nvSpPr>
          <p:cNvPr id="62" name="Text 59"/>
          <p:cNvSpPr/>
          <p:nvPr/>
        </p:nvSpPr>
        <p:spPr>
          <a:xfrm>
            <a:off x="10887551" y="6973133"/>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خطة أول حزمة 1v1 كبيرة مدفوعة</a:t>
            </a:r>
            <a:endParaRPr lang="en-US" sz="850" dirty="0"/>
          </a:p>
        </p:txBody>
      </p:sp>
      <p:sp>
        <p:nvSpPr>
          <p:cNvPr id="63" name="Text 60"/>
          <p:cNvSpPr/>
          <p:nvPr/>
        </p:nvSpPr>
        <p:spPr>
          <a:xfrm>
            <a:off x="7432238" y="6973133"/>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نوع حزمة دورة 1v1 التي اشتراها الطالب أول مرة</a:t>
            </a:r>
            <a:endParaRPr lang="en-US" sz="850" dirty="0"/>
          </a:p>
        </p:txBody>
      </p:sp>
      <p:sp>
        <p:nvSpPr>
          <p:cNvPr id="64" name="Text 61"/>
          <p:cNvSpPr/>
          <p:nvPr/>
        </p:nvSpPr>
        <p:spPr>
          <a:xfrm>
            <a:off x="3976926" y="6973133"/>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نص</a:t>
            </a:r>
            <a:endParaRPr lang="en-US" sz="850" dirty="0"/>
          </a:p>
        </p:txBody>
      </p:sp>
      <p:sp>
        <p:nvSpPr>
          <p:cNvPr id="65" name="Text 62"/>
          <p:cNvSpPr/>
          <p:nvPr/>
        </p:nvSpPr>
        <p:spPr>
          <a:xfrm>
            <a:off x="517803" y="6973133"/>
            <a:ext cx="3224808" cy="362903"/>
          </a:xfrm>
          <a:prstGeom prst="rect">
            <a:avLst/>
          </a:prstGeom>
          <a:noFill/>
          <a:ln/>
        </p:spPr>
        <p:txBody>
          <a:bodyPr wrap="squar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قد تختلف عن "خطة آخر حزمة 1v1 كبيرة مدفوعة"، مثل "حزمة عائلية -50"</a:t>
            </a:r>
            <a:endParaRPr lang="en-US" sz="850" dirty="0"/>
          </a:p>
        </p:txBody>
      </p:sp>
      <p:sp>
        <p:nvSpPr>
          <p:cNvPr id="66" name="Shape 63"/>
          <p:cNvSpPr/>
          <p:nvPr/>
        </p:nvSpPr>
        <p:spPr>
          <a:xfrm>
            <a:off x="404455" y="7411641"/>
            <a:ext cx="13821489" cy="332661"/>
          </a:xfrm>
          <a:prstGeom prst="rect">
            <a:avLst/>
          </a:prstGeom>
          <a:solidFill>
            <a:srgbClr val="FFFFFF">
              <a:alpha val="4000"/>
            </a:srgbClr>
          </a:solidFill>
          <a:ln/>
        </p:spPr>
      </p:sp>
      <p:sp>
        <p:nvSpPr>
          <p:cNvPr id="67" name="Text 64"/>
          <p:cNvSpPr/>
          <p:nvPr/>
        </p:nvSpPr>
        <p:spPr>
          <a:xfrm>
            <a:off x="10887551" y="7487245"/>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مبلغ آخر دفعة لحزمة 1v1 كبيرة</a:t>
            </a:r>
            <a:endParaRPr lang="en-US" sz="850" dirty="0"/>
          </a:p>
        </p:txBody>
      </p:sp>
      <p:sp>
        <p:nvSpPr>
          <p:cNvPr id="68" name="Text 65"/>
          <p:cNvSpPr/>
          <p:nvPr/>
        </p:nvSpPr>
        <p:spPr>
          <a:xfrm>
            <a:off x="7432238" y="7487245"/>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مبلغ آخر دفعة للطالب لحزمة دورة 1v1 كبيرة</a:t>
            </a:r>
            <a:endParaRPr lang="en-US" sz="850" dirty="0"/>
          </a:p>
        </p:txBody>
      </p:sp>
      <p:sp>
        <p:nvSpPr>
          <p:cNvPr id="69" name="Text 66"/>
          <p:cNvSpPr/>
          <p:nvPr/>
        </p:nvSpPr>
        <p:spPr>
          <a:xfrm>
            <a:off x="3976926" y="7487245"/>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70" name="Text 67"/>
          <p:cNvSpPr/>
          <p:nvPr/>
        </p:nvSpPr>
        <p:spPr>
          <a:xfrm>
            <a:off x="517803" y="7487245"/>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الوحدة هي الدولار الأمريكي، مؤكد</a:t>
            </a:r>
            <a:endParaRPr lang="en-US" sz="850" dirty="0"/>
          </a:p>
        </p:txBody>
      </p:sp>
      <p:sp>
        <p:nvSpPr>
          <p:cNvPr id="71" name="Shape 68"/>
          <p:cNvSpPr/>
          <p:nvPr/>
        </p:nvSpPr>
        <p:spPr>
          <a:xfrm>
            <a:off x="404455" y="7744301"/>
            <a:ext cx="13821489" cy="332661"/>
          </a:xfrm>
          <a:prstGeom prst="rect">
            <a:avLst/>
          </a:prstGeom>
          <a:solidFill>
            <a:srgbClr val="000000">
              <a:alpha val="4000"/>
            </a:srgbClr>
          </a:solidFill>
          <a:ln/>
        </p:spPr>
      </p:sp>
      <p:sp>
        <p:nvSpPr>
          <p:cNvPr id="72" name="Text 69"/>
          <p:cNvSpPr/>
          <p:nvPr/>
        </p:nvSpPr>
        <p:spPr>
          <a:xfrm>
            <a:off x="10887551" y="781990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هل هو إحالة</a:t>
            </a:r>
            <a:endParaRPr lang="en-US" sz="850" dirty="0"/>
          </a:p>
        </p:txBody>
      </p:sp>
      <p:sp>
        <p:nvSpPr>
          <p:cNvPr id="73" name="Text 70"/>
          <p:cNvSpPr/>
          <p:nvPr/>
        </p:nvSpPr>
        <p:spPr>
          <a:xfrm>
            <a:off x="7432238" y="7819906"/>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ما إذا كان الطالب قد سجل عبر إحالة، 1 للنعم، 0 للا</a:t>
            </a:r>
            <a:endParaRPr lang="en-US" sz="850" dirty="0"/>
          </a:p>
        </p:txBody>
      </p:sp>
      <p:sp>
        <p:nvSpPr>
          <p:cNvPr id="74" name="Text 71"/>
          <p:cNvSpPr/>
          <p:nvPr/>
        </p:nvSpPr>
        <p:spPr>
          <a:xfrm>
            <a:off x="3976926" y="7819906"/>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 (0/1)</a:t>
            </a:r>
            <a:endParaRPr lang="en-US" sz="850" dirty="0"/>
          </a:p>
        </p:txBody>
      </p:sp>
      <p:sp>
        <p:nvSpPr>
          <p:cNvPr id="75" name="Text 72"/>
          <p:cNvSpPr/>
          <p:nvPr/>
        </p:nvSpPr>
        <p:spPr>
          <a:xfrm>
            <a:off x="517803" y="781990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لا يوجد. 1 يشير إلى الإحالة، 0 يشير إلى عدم الإحالة</a:t>
            </a:r>
            <a:endParaRPr lang="en-US" sz="850" dirty="0"/>
          </a:p>
        </p:txBody>
      </p:sp>
      <p:sp>
        <p:nvSpPr>
          <p:cNvPr id="76" name="Shape 73"/>
          <p:cNvSpPr/>
          <p:nvPr/>
        </p:nvSpPr>
        <p:spPr>
          <a:xfrm>
            <a:off x="404455" y="8076962"/>
            <a:ext cx="13821489" cy="695563"/>
          </a:xfrm>
          <a:prstGeom prst="rect">
            <a:avLst/>
          </a:prstGeom>
          <a:solidFill>
            <a:srgbClr val="FFFFFF">
              <a:alpha val="4000"/>
            </a:srgbClr>
          </a:solidFill>
          <a:ln/>
        </p:spPr>
      </p:sp>
      <p:sp>
        <p:nvSpPr>
          <p:cNvPr id="77" name="Text 74"/>
          <p:cNvSpPr/>
          <p:nvPr/>
        </p:nvSpPr>
        <p:spPr>
          <a:xfrm>
            <a:off x="10887551" y="815256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معرّف الطالب المحيل</a:t>
            </a:r>
            <a:endParaRPr lang="en-US" sz="850" dirty="0"/>
          </a:p>
        </p:txBody>
      </p:sp>
      <p:sp>
        <p:nvSpPr>
          <p:cNvPr id="78" name="Text 75"/>
          <p:cNvSpPr/>
          <p:nvPr/>
        </p:nvSpPr>
        <p:spPr>
          <a:xfrm>
            <a:off x="7432238" y="815256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معرّف الطالب المحيل للطالب المحال</a:t>
            </a:r>
            <a:endParaRPr lang="en-US" sz="850" dirty="0"/>
          </a:p>
        </p:txBody>
      </p:sp>
      <p:sp>
        <p:nvSpPr>
          <p:cNvPr id="79" name="Text 76"/>
          <p:cNvSpPr/>
          <p:nvPr/>
        </p:nvSpPr>
        <p:spPr>
          <a:xfrm>
            <a:off x="3976926" y="815256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80" name="Text 77"/>
          <p:cNvSpPr/>
          <p:nvPr/>
        </p:nvSpPr>
        <p:spPr>
          <a:xfrm>
            <a:off x="517803" y="8152567"/>
            <a:ext cx="3224808" cy="544354"/>
          </a:xfrm>
          <a:prstGeom prst="rect">
            <a:avLst/>
          </a:prstGeom>
          <a:noFill/>
          <a:ln/>
        </p:spPr>
        <p:txBody>
          <a:bodyPr wrap="squar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العملاء المحتملون من قنوات الإحالة سيكون لديهم "محيل". يجب أن يكون المحيل طالبًا مسجلاً، لذلك هناك معرّف مقابل. العملاء المحتملون من قنوات أخرى لن يكون لديهم محيل</a:t>
            </a:r>
            <a:endParaRPr lang="en-US" sz="850" dirty="0"/>
          </a:p>
        </p:txBody>
      </p:sp>
      <p:sp>
        <p:nvSpPr>
          <p:cNvPr id="81" name="Shape 78"/>
          <p:cNvSpPr/>
          <p:nvPr/>
        </p:nvSpPr>
        <p:spPr>
          <a:xfrm>
            <a:off x="396835" y="8907661"/>
            <a:ext cx="13836729" cy="7666434"/>
          </a:xfrm>
          <a:prstGeom prst="roundRect">
            <a:avLst>
              <a:gd name="adj" fmla="val 621"/>
            </a:avLst>
          </a:prstGeom>
          <a:noFill/>
          <a:ln w="7620">
            <a:solidFill>
              <a:srgbClr val="000000">
                <a:alpha val="8000"/>
              </a:srgbClr>
            </a:solidFill>
            <a:prstDash val="solid"/>
          </a:ln>
        </p:spPr>
      </p:sp>
      <p:sp>
        <p:nvSpPr>
          <p:cNvPr id="82" name="Shape 79"/>
          <p:cNvSpPr/>
          <p:nvPr/>
        </p:nvSpPr>
        <p:spPr>
          <a:xfrm>
            <a:off x="404455" y="8915281"/>
            <a:ext cx="13821489" cy="332661"/>
          </a:xfrm>
          <a:prstGeom prst="rect">
            <a:avLst/>
          </a:prstGeom>
          <a:solidFill>
            <a:srgbClr val="FFFFFF">
              <a:alpha val="4000"/>
            </a:srgbClr>
          </a:solidFill>
          <a:ln/>
        </p:spPr>
      </p:sp>
      <p:sp>
        <p:nvSpPr>
          <p:cNvPr id="83" name="Text 80"/>
          <p:cNvSpPr/>
          <p:nvPr/>
        </p:nvSpPr>
        <p:spPr>
          <a:xfrm>
            <a:off x="10887551" y="899088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الحقل</a:t>
            </a:r>
            <a:endParaRPr lang="en-US" sz="850" dirty="0"/>
          </a:p>
        </p:txBody>
      </p:sp>
      <p:sp>
        <p:nvSpPr>
          <p:cNvPr id="84" name="Text 81"/>
          <p:cNvSpPr/>
          <p:nvPr/>
        </p:nvSpPr>
        <p:spPr>
          <a:xfrm>
            <a:off x="7432238" y="8990886"/>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الوصف</a:t>
            </a:r>
            <a:endParaRPr lang="en-US" sz="850" dirty="0"/>
          </a:p>
        </p:txBody>
      </p:sp>
      <p:sp>
        <p:nvSpPr>
          <p:cNvPr id="85" name="Text 82"/>
          <p:cNvSpPr/>
          <p:nvPr/>
        </p:nvSpPr>
        <p:spPr>
          <a:xfrm>
            <a:off x="3976926" y="8990886"/>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نوع البيانات</a:t>
            </a:r>
            <a:endParaRPr lang="en-US" sz="850" dirty="0"/>
          </a:p>
        </p:txBody>
      </p:sp>
      <p:sp>
        <p:nvSpPr>
          <p:cNvPr id="86" name="Text 83"/>
          <p:cNvSpPr/>
          <p:nvPr/>
        </p:nvSpPr>
        <p:spPr>
          <a:xfrm>
            <a:off x="517803" y="899088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الملاحظات</a:t>
            </a:r>
            <a:endParaRPr lang="en-US" sz="850" dirty="0"/>
          </a:p>
        </p:txBody>
      </p:sp>
      <p:sp>
        <p:nvSpPr>
          <p:cNvPr id="87" name="Shape 84"/>
          <p:cNvSpPr/>
          <p:nvPr/>
        </p:nvSpPr>
        <p:spPr>
          <a:xfrm>
            <a:off x="404455" y="9247942"/>
            <a:ext cx="13821489" cy="332661"/>
          </a:xfrm>
          <a:prstGeom prst="rect">
            <a:avLst/>
          </a:prstGeom>
          <a:solidFill>
            <a:srgbClr val="000000">
              <a:alpha val="4000"/>
            </a:srgbClr>
          </a:solidFill>
          <a:ln/>
        </p:spPr>
      </p:sp>
      <p:sp>
        <p:nvSpPr>
          <p:cNvPr id="88" name="Text 85"/>
          <p:cNvSpPr/>
          <p:nvPr/>
        </p:nvSpPr>
        <p:spPr>
          <a:xfrm>
            <a:off x="10887551" y="932354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العمر الحالي</a:t>
            </a:r>
            <a:endParaRPr lang="en-US" sz="850" dirty="0"/>
          </a:p>
        </p:txBody>
      </p:sp>
      <p:sp>
        <p:nvSpPr>
          <p:cNvPr id="89" name="Text 86"/>
          <p:cNvSpPr/>
          <p:nvPr/>
        </p:nvSpPr>
        <p:spPr>
          <a:xfrm>
            <a:off x="7432238" y="9323546"/>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عمر المتعلم الحالي</a:t>
            </a:r>
            <a:endParaRPr lang="en-US" sz="850" dirty="0"/>
          </a:p>
        </p:txBody>
      </p:sp>
      <p:sp>
        <p:nvSpPr>
          <p:cNvPr id="90" name="Text 87"/>
          <p:cNvSpPr/>
          <p:nvPr/>
        </p:nvSpPr>
        <p:spPr>
          <a:xfrm>
            <a:off x="3976926" y="9323546"/>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91" name="Text 88"/>
          <p:cNvSpPr/>
          <p:nvPr/>
        </p:nvSpPr>
        <p:spPr>
          <a:xfrm>
            <a:off x="517803" y="932354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بعض البيانات 0، تشير إلى أنها غير مكتملة</a:t>
            </a:r>
            <a:endParaRPr lang="en-US" sz="850" dirty="0"/>
          </a:p>
        </p:txBody>
      </p:sp>
      <p:sp>
        <p:nvSpPr>
          <p:cNvPr id="92" name="Shape 89"/>
          <p:cNvSpPr/>
          <p:nvPr/>
        </p:nvSpPr>
        <p:spPr>
          <a:xfrm>
            <a:off x="404455" y="9580602"/>
            <a:ext cx="13821489" cy="332661"/>
          </a:xfrm>
          <a:prstGeom prst="rect">
            <a:avLst/>
          </a:prstGeom>
          <a:solidFill>
            <a:srgbClr val="FFFFFF">
              <a:alpha val="4000"/>
            </a:srgbClr>
          </a:solidFill>
          <a:ln/>
        </p:spPr>
      </p:sp>
      <p:sp>
        <p:nvSpPr>
          <p:cNvPr id="93" name="Text 90"/>
          <p:cNvSpPr/>
          <p:nvPr/>
        </p:nvSpPr>
        <p:spPr>
          <a:xfrm>
            <a:off x="10887551" y="965620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العمر الأصلي</a:t>
            </a:r>
            <a:endParaRPr lang="en-US" sz="850" dirty="0"/>
          </a:p>
        </p:txBody>
      </p:sp>
      <p:sp>
        <p:nvSpPr>
          <p:cNvPr id="94" name="Text 91"/>
          <p:cNvSpPr/>
          <p:nvPr/>
        </p:nvSpPr>
        <p:spPr>
          <a:xfrm>
            <a:off x="7432238" y="965620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عمر المتعلم عند التسجيل</a:t>
            </a:r>
            <a:endParaRPr lang="en-US" sz="850" dirty="0"/>
          </a:p>
        </p:txBody>
      </p:sp>
      <p:sp>
        <p:nvSpPr>
          <p:cNvPr id="95" name="Text 92"/>
          <p:cNvSpPr/>
          <p:nvPr/>
        </p:nvSpPr>
        <p:spPr>
          <a:xfrm>
            <a:off x="3976926" y="9656207"/>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96" name="Text 93"/>
          <p:cNvSpPr/>
          <p:nvPr/>
        </p:nvSpPr>
        <p:spPr>
          <a:xfrm>
            <a:off x="517803" y="965620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بعض البيانات 0، تشير إلى أنها غير مكتملة</a:t>
            </a:r>
            <a:endParaRPr lang="en-US" sz="850" dirty="0"/>
          </a:p>
        </p:txBody>
      </p:sp>
      <p:sp>
        <p:nvSpPr>
          <p:cNvPr id="97" name="Shape 94"/>
          <p:cNvSpPr/>
          <p:nvPr/>
        </p:nvSpPr>
        <p:spPr>
          <a:xfrm>
            <a:off x="404455" y="9913263"/>
            <a:ext cx="13821489" cy="332661"/>
          </a:xfrm>
          <a:prstGeom prst="rect">
            <a:avLst/>
          </a:prstGeom>
          <a:solidFill>
            <a:srgbClr val="000000">
              <a:alpha val="4000"/>
            </a:srgbClr>
          </a:solidFill>
          <a:ln/>
        </p:spPr>
      </p:sp>
      <p:sp>
        <p:nvSpPr>
          <p:cNvPr id="98" name="Text 95"/>
          <p:cNvSpPr/>
          <p:nvPr/>
        </p:nvSpPr>
        <p:spPr>
          <a:xfrm>
            <a:off x="10887551" y="998886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الجنس</a:t>
            </a:r>
            <a:endParaRPr lang="en-US" sz="850" dirty="0"/>
          </a:p>
        </p:txBody>
      </p:sp>
      <p:sp>
        <p:nvSpPr>
          <p:cNvPr id="99" name="Text 96"/>
          <p:cNvSpPr/>
          <p:nvPr/>
        </p:nvSpPr>
        <p:spPr>
          <a:xfrm>
            <a:off x="7432238" y="998886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جنس المتعلم، مثل "رجل"، "امرأة"</a:t>
            </a:r>
            <a:endParaRPr lang="en-US" sz="850" dirty="0"/>
          </a:p>
        </p:txBody>
      </p:sp>
      <p:sp>
        <p:nvSpPr>
          <p:cNvPr id="100" name="Text 97"/>
          <p:cNvSpPr/>
          <p:nvPr/>
        </p:nvSpPr>
        <p:spPr>
          <a:xfrm>
            <a:off x="3976926" y="9988868"/>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نص</a:t>
            </a:r>
            <a:endParaRPr lang="en-US" sz="850" dirty="0"/>
          </a:p>
        </p:txBody>
      </p:sp>
      <p:sp>
        <p:nvSpPr>
          <p:cNvPr id="101" name="Text 98"/>
          <p:cNvSpPr/>
          <p:nvPr/>
        </p:nvSpPr>
        <p:spPr>
          <a:xfrm>
            <a:off x="517803" y="998886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بعض البيانات فارغة، تشير إلى أنها غير مكتملة</a:t>
            </a:r>
            <a:endParaRPr lang="en-US" sz="850" dirty="0"/>
          </a:p>
        </p:txBody>
      </p:sp>
      <p:sp>
        <p:nvSpPr>
          <p:cNvPr id="102" name="Shape 99"/>
          <p:cNvSpPr/>
          <p:nvPr/>
        </p:nvSpPr>
        <p:spPr>
          <a:xfrm>
            <a:off x="404455" y="10245923"/>
            <a:ext cx="13821489" cy="332661"/>
          </a:xfrm>
          <a:prstGeom prst="rect">
            <a:avLst/>
          </a:prstGeom>
          <a:solidFill>
            <a:srgbClr val="FFFFFF">
              <a:alpha val="4000"/>
            </a:srgbClr>
          </a:solidFill>
          <a:ln/>
        </p:spPr>
      </p:sp>
      <p:sp>
        <p:nvSpPr>
          <p:cNvPr id="103" name="Text 100"/>
          <p:cNvSpPr/>
          <p:nvPr/>
        </p:nvSpPr>
        <p:spPr>
          <a:xfrm>
            <a:off x="10887551" y="1032152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البطاقات الحالية</a:t>
            </a:r>
            <a:endParaRPr lang="en-US" sz="850" dirty="0"/>
          </a:p>
        </p:txBody>
      </p:sp>
      <p:sp>
        <p:nvSpPr>
          <p:cNvPr id="104" name="Text 101"/>
          <p:cNvSpPr/>
          <p:nvPr/>
        </p:nvSpPr>
        <p:spPr>
          <a:xfrm>
            <a:off x="7432238" y="1032152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البطاقات الحالية للمتعلم</a:t>
            </a:r>
            <a:endParaRPr lang="en-US" sz="850" dirty="0"/>
          </a:p>
        </p:txBody>
      </p:sp>
      <p:sp>
        <p:nvSpPr>
          <p:cNvPr id="105" name="Text 102"/>
          <p:cNvSpPr/>
          <p:nvPr/>
        </p:nvSpPr>
        <p:spPr>
          <a:xfrm>
            <a:off x="3976926" y="10321528"/>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06" name="Text 103"/>
          <p:cNvSpPr/>
          <p:nvPr/>
        </p:nvSpPr>
        <p:spPr>
          <a:xfrm>
            <a:off x="517803" y="1032152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البطاقة تشير إلى مرات الدورة، يتم خصم بطاقة لكل درس</a:t>
            </a:r>
            <a:endParaRPr lang="en-US" sz="850" dirty="0"/>
          </a:p>
        </p:txBody>
      </p:sp>
      <p:sp>
        <p:nvSpPr>
          <p:cNvPr id="107" name="Shape 104"/>
          <p:cNvSpPr/>
          <p:nvPr/>
        </p:nvSpPr>
        <p:spPr>
          <a:xfrm>
            <a:off x="404455" y="10578584"/>
            <a:ext cx="13821489" cy="332661"/>
          </a:xfrm>
          <a:prstGeom prst="rect">
            <a:avLst/>
          </a:prstGeom>
          <a:solidFill>
            <a:srgbClr val="000000">
              <a:alpha val="4000"/>
            </a:srgbClr>
          </a:solidFill>
          <a:ln/>
        </p:spPr>
      </p:sp>
      <p:sp>
        <p:nvSpPr>
          <p:cNvPr id="108" name="Text 105"/>
          <p:cNvSpPr/>
          <p:nvPr/>
        </p:nvSpPr>
        <p:spPr>
          <a:xfrm>
            <a:off x="10887551" y="1065418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المدعوين للتسجيل</a:t>
            </a:r>
            <a:endParaRPr lang="en-US" sz="850" dirty="0"/>
          </a:p>
        </p:txBody>
      </p:sp>
      <p:sp>
        <p:nvSpPr>
          <p:cNvPr id="109" name="Text 106"/>
          <p:cNvSpPr/>
          <p:nvPr/>
        </p:nvSpPr>
        <p:spPr>
          <a:xfrm>
            <a:off x="7432238" y="10654189"/>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الأشخاص الذين تمت دعوتهم للتسجيل</a:t>
            </a:r>
            <a:endParaRPr lang="en-US" sz="850" dirty="0"/>
          </a:p>
        </p:txBody>
      </p:sp>
      <p:sp>
        <p:nvSpPr>
          <p:cNvPr id="110" name="Text 107"/>
          <p:cNvSpPr/>
          <p:nvPr/>
        </p:nvSpPr>
        <p:spPr>
          <a:xfrm>
            <a:off x="3976926" y="10654189"/>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11" name="Text 108"/>
          <p:cNvSpPr/>
          <p:nvPr/>
        </p:nvSpPr>
        <p:spPr>
          <a:xfrm>
            <a:off x="517803" y="1065418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الأشخاص الذين قام المتعلم بدعوتهم وسجلوا</a:t>
            </a:r>
            <a:endParaRPr lang="en-US" sz="850" dirty="0"/>
          </a:p>
        </p:txBody>
      </p:sp>
      <p:sp>
        <p:nvSpPr>
          <p:cNvPr id="112" name="Shape 109"/>
          <p:cNvSpPr/>
          <p:nvPr/>
        </p:nvSpPr>
        <p:spPr>
          <a:xfrm>
            <a:off x="404455" y="10911245"/>
            <a:ext cx="13821489" cy="332661"/>
          </a:xfrm>
          <a:prstGeom prst="rect">
            <a:avLst/>
          </a:prstGeom>
          <a:solidFill>
            <a:srgbClr val="FFFFFF">
              <a:alpha val="4000"/>
            </a:srgbClr>
          </a:solidFill>
          <a:ln/>
        </p:spPr>
      </p:sp>
      <p:sp>
        <p:nvSpPr>
          <p:cNvPr id="113" name="Text 110"/>
          <p:cNvSpPr/>
          <p:nvPr/>
        </p:nvSpPr>
        <p:spPr>
          <a:xfrm>
            <a:off x="10887551" y="1098684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المدعوين الدافعين 1v1</a:t>
            </a:r>
            <a:endParaRPr lang="en-US" sz="850" dirty="0"/>
          </a:p>
        </p:txBody>
      </p:sp>
      <p:sp>
        <p:nvSpPr>
          <p:cNvPr id="114" name="Text 111"/>
          <p:cNvSpPr/>
          <p:nvPr/>
        </p:nvSpPr>
        <p:spPr>
          <a:xfrm>
            <a:off x="7432238" y="10986849"/>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الأشخاص الذين تمت دعوتهم ودفعوا للدورة 1v1</a:t>
            </a:r>
            <a:endParaRPr lang="en-US" sz="850" dirty="0"/>
          </a:p>
        </p:txBody>
      </p:sp>
      <p:sp>
        <p:nvSpPr>
          <p:cNvPr id="115" name="Text 112"/>
          <p:cNvSpPr/>
          <p:nvPr/>
        </p:nvSpPr>
        <p:spPr>
          <a:xfrm>
            <a:off x="3976926" y="10986849"/>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16" name="Text 113"/>
          <p:cNvSpPr/>
          <p:nvPr/>
        </p:nvSpPr>
        <p:spPr>
          <a:xfrm>
            <a:off x="517803" y="1098684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الأشخاص الذين دفعوا بعد الدعوة</a:t>
            </a:r>
            <a:endParaRPr lang="en-US" sz="850" dirty="0"/>
          </a:p>
        </p:txBody>
      </p:sp>
      <p:sp>
        <p:nvSpPr>
          <p:cNvPr id="117" name="Shape 114"/>
          <p:cNvSpPr/>
          <p:nvPr/>
        </p:nvSpPr>
        <p:spPr>
          <a:xfrm>
            <a:off x="404455" y="11243905"/>
            <a:ext cx="13821489" cy="332661"/>
          </a:xfrm>
          <a:prstGeom prst="rect">
            <a:avLst/>
          </a:prstGeom>
          <a:solidFill>
            <a:srgbClr val="000000">
              <a:alpha val="4000"/>
            </a:srgbClr>
          </a:solidFill>
          <a:ln/>
        </p:spPr>
      </p:sp>
      <p:sp>
        <p:nvSpPr>
          <p:cNvPr id="118" name="Text 115"/>
          <p:cNvSpPr/>
          <p:nvPr/>
        </p:nvSpPr>
        <p:spPr>
          <a:xfrm>
            <a:off x="10887551" y="11319510"/>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متوسط الإكمال (3 أشهر)</a:t>
            </a:r>
            <a:endParaRPr lang="en-US" sz="850" dirty="0"/>
          </a:p>
        </p:txBody>
      </p:sp>
      <p:sp>
        <p:nvSpPr>
          <p:cNvPr id="119" name="Text 116"/>
          <p:cNvSpPr/>
          <p:nvPr/>
        </p:nvSpPr>
        <p:spPr>
          <a:xfrm>
            <a:off x="7432238" y="11319510"/>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الدورات التي أكملها المتعلم في الأشهر الثلاثة الأخيرة</a:t>
            </a:r>
            <a:endParaRPr lang="en-US" sz="850" dirty="0"/>
          </a:p>
        </p:txBody>
      </p:sp>
      <p:sp>
        <p:nvSpPr>
          <p:cNvPr id="120" name="Text 117"/>
          <p:cNvSpPr/>
          <p:nvPr/>
        </p:nvSpPr>
        <p:spPr>
          <a:xfrm>
            <a:off x="3976926" y="11319510"/>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21" name="Text 118"/>
          <p:cNvSpPr/>
          <p:nvPr/>
        </p:nvSpPr>
        <p:spPr>
          <a:xfrm>
            <a:off x="517803" y="11319510"/>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كل درس يستهلك بطاقة واحدة</a:t>
            </a:r>
            <a:endParaRPr lang="en-US" sz="850" dirty="0"/>
          </a:p>
        </p:txBody>
      </p:sp>
      <p:sp>
        <p:nvSpPr>
          <p:cNvPr id="122" name="Shape 119"/>
          <p:cNvSpPr/>
          <p:nvPr/>
        </p:nvSpPr>
        <p:spPr>
          <a:xfrm>
            <a:off x="404455" y="11576566"/>
            <a:ext cx="13821489" cy="332661"/>
          </a:xfrm>
          <a:prstGeom prst="rect">
            <a:avLst/>
          </a:prstGeom>
          <a:solidFill>
            <a:srgbClr val="FFFFFF">
              <a:alpha val="4000"/>
            </a:srgbClr>
          </a:solidFill>
          <a:ln/>
        </p:spPr>
      </p:sp>
      <p:sp>
        <p:nvSpPr>
          <p:cNvPr id="123" name="Text 120"/>
          <p:cNvSpPr/>
          <p:nvPr/>
        </p:nvSpPr>
        <p:spPr>
          <a:xfrm>
            <a:off x="10887551" y="11652171"/>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المستوى الحالي</a:t>
            </a:r>
            <a:endParaRPr lang="en-US" sz="850" dirty="0"/>
          </a:p>
        </p:txBody>
      </p:sp>
      <p:sp>
        <p:nvSpPr>
          <p:cNvPr id="124" name="Text 121"/>
          <p:cNvSpPr/>
          <p:nvPr/>
        </p:nvSpPr>
        <p:spPr>
          <a:xfrm>
            <a:off x="7432238" y="11652171"/>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مستوى المتعلم الحالي في الدورة</a:t>
            </a:r>
            <a:endParaRPr lang="en-US" sz="850" dirty="0"/>
          </a:p>
        </p:txBody>
      </p:sp>
      <p:sp>
        <p:nvSpPr>
          <p:cNvPr id="125" name="Text 122"/>
          <p:cNvSpPr/>
          <p:nvPr/>
        </p:nvSpPr>
        <p:spPr>
          <a:xfrm>
            <a:off x="3976926" y="11652171"/>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26" name="Text 123"/>
          <p:cNvSpPr/>
          <p:nvPr/>
        </p:nvSpPr>
        <p:spPr>
          <a:xfrm>
            <a:off x="517803" y="11652171"/>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مستويات اللغة الإنجليزية من 0 إلى 12</a:t>
            </a:r>
            <a:endParaRPr lang="en-US" sz="850" dirty="0"/>
          </a:p>
        </p:txBody>
      </p:sp>
      <p:sp>
        <p:nvSpPr>
          <p:cNvPr id="127" name="Shape 124"/>
          <p:cNvSpPr/>
          <p:nvPr/>
        </p:nvSpPr>
        <p:spPr>
          <a:xfrm>
            <a:off x="404455" y="11909227"/>
            <a:ext cx="13821489" cy="332661"/>
          </a:xfrm>
          <a:prstGeom prst="rect">
            <a:avLst/>
          </a:prstGeom>
          <a:solidFill>
            <a:srgbClr val="000000">
              <a:alpha val="4000"/>
            </a:srgbClr>
          </a:solidFill>
          <a:ln/>
        </p:spPr>
      </p:sp>
      <p:sp>
        <p:nvSpPr>
          <p:cNvPr id="128" name="Text 125"/>
          <p:cNvSpPr/>
          <p:nvPr/>
        </p:nvSpPr>
        <p:spPr>
          <a:xfrm>
            <a:off x="10887551" y="11984831"/>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ساكن المدينة</a:t>
            </a:r>
            <a:endParaRPr lang="en-US" sz="850" dirty="0"/>
          </a:p>
        </p:txBody>
      </p:sp>
      <p:sp>
        <p:nvSpPr>
          <p:cNvPr id="129" name="Text 126"/>
          <p:cNvSpPr/>
          <p:nvPr/>
        </p:nvSpPr>
        <p:spPr>
          <a:xfrm>
            <a:off x="7432238" y="11984831"/>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ما إذا كان المتعلم من سكان المدينة (1=نعم، 0=لا)</a:t>
            </a:r>
            <a:endParaRPr lang="en-US" sz="850" dirty="0"/>
          </a:p>
        </p:txBody>
      </p:sp>
      <p:sp>
        <p:nvSpPr>
          <p:cNvPr id="130" name="Text 127"/>
          <p:cNvSpPr/>
          <p:nvPr/>
        </p:nvSpPr>
        <p:spPr>
          <a:xfrm>
            <a:off x="3976926" y="11984831"/>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 (0/1)</a:t>
            </a:r>
            <a:endParaRPr lang="en-US" sz="850" dirty="0"/>
          </a:p>
        </p:txBody>
      </p:sp>
      <p:sp>
        <p:nvSpPr>
          <p:cNvPr id="131" name="Text 128"/>
          <p:cNvSpPr/>
          <p:nvPr/>
        </p:nvSpPr>
        <p:spPr>
          <a:xfrm>
            <a:off x="517803" y="11984831"/>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يشير إلى عملاء المدينة المستهدفين</a:t>
            </a:r>
            <a:endParaRPr lang="en-US" sz="850" dirty="0"/>
          </a:p>
        </p:txBody>
      </p:sp>
      <p:sp>
        <p:nvSpPr>
          <p:cNvPr id="132" name="Shape 129"/>
          <p:cNvSpPr/>
          <p:nvPr/>
        </p:nvSpPr>
        <p:spPr>
          <a:xfrm>
            <a:off x="404455" y="12241887"/>
            <a:ext cx="13821489" cy="332661"/>
          </a:xfrm>
          <a:prstGeom prst="rect">
            <a:avLst/>
          </a:prstGeom>
          <a:solidFill>
            <a:srgbClr val="FFFFFF">
              <a:alpha val="4000"/>
            </a:srgbClr>
          </a:solidFill>
          <a:ln/>
        </p:spPr>
      </p:sp>
      <p:sp>
        <p:nvSpPr>
          <p:cNvPr id="133" name="Text 130"/>
          <p:cNvSpPr/>
          <p:nvPr/>
        </p:nvSpPr>
        <p:spPr>
          <a:xfrm>
            <a:off x="10887551" y="12317492"/>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الدورات المجانية</a:t>
            </a:r>
            <a:endParaRPr lang="en-US" sz="850" dirty="0"/>
          </a:p>
        </p:txBody>
      </p:sp>
      <p:sp>
        <p:nvSpPr>
          <p:cNvPr id="134" name="Text 131"/>
          <p:cNvSpPr/>
          <p:nvPr/>
        </p:nvSpPr>
        <p:spPr>
          <a:xfrm>
            <a:off x="7432238" y="12317492"/>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الدورات المجانية التي حصل عليها المتعلم</a:t>
            </a:r>
            <a:endParaRPr lang="en-US" sz="850" dirty="0"/>
          </a:p>
        </p:txBody>
      </p:sp>
      <p:sp>
        <p:nvSpPr>
          <p:cNvPr id="135" name="Text 132"/>
          <p:cNvSpPr/>
          <p:nvPr/>
        </p:nvSpPr>
        <p:spPr>
          <a:xfrm>
            <a:off x="3976926" y="12317492"/>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36" name="Text 133"/>
          <p:cNvSpPr/>
          <p:nvPr/>
        </p:nvSpPr>
        <p:spPr>
          <a:xfrm>
            <a:off x="517803" y="12317492"/>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مكتسبة من أنشطة ترويجية</a:t>
            </a:r>
            <a:endParaRPr lang="en-US" sz="850" dirty="0"/>
          </a:p>
        </p:txBody>
      </p:sp>
      <p:sp>
        <p:nvSpPr>
          <p:cNvPr id="137" name="Shape 134"/>
          <p:cNvSpPr/>
          <p:nvPr/>
        </p:nvSpPr>
        <p:spPr>
          <a:xfrm>
            <a:off x="404455" y="12574548"/>
            <a:ext cx="13821489" cy="332661"/>
          </a:xfrm>
          <a:prstGeom prst="rect">
            <a:avLst/>
          </a:prstGeom>
          <a:solidFill>
            <a:srgbClr val="000000">
              <a:alpha val="4000"/>
            </a:srgbClr>
          </a:solidFill>
          <a:ln/>
        </p:spPr>
      </p:sp>
      <p:sp>
        <p:nvSpPr>
          <p:cNvPr id="138" name="Text 135"/>
          <p:cNvSpPr/>
          <p:nvPr/>
        </p:nvSpPr>
        <p:spPr>
          <a:xfrm>
            <a:off x="10887551" y="12650153"/>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الدورات التعويضية</a:t>
            </a:r>
            <a:endParaRPr lang="en-US" sz="850" dirty="0"/>
          </a:p>
        </p:txBody>
      </p:sp>
      <p:sp>
        <p:nvSpPr>
          <p:cNvPr id="139" name="Text 136"/>
          <p:cNvSpPr/>
          <p:nvPr/>
        </p:nvSpPr>
        <p:spPr>
          <a:xfrm>
            <a:off x="7432238" y="12650153"/>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الدورات التعويضية التي حصل عليها المتعلم</a:t>
            </a:r>
            <a:endParaRPr lang="en-US" sz="850" dirty="0"/>
          </a:p>
        </p:txBody>
      </p:sp>
      <p:sp>
        <p:nvSpPr>
          <p:cNvPr id="140" name="Text 137"/>
          <p:cNvSpPr/>
          <p:nvPr/>
        </p:nvSpPr>
        <p:spPr>
          <a:xfrm>
            <a:off x="3976926" y="12650153"/>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41" name="Text 138"/>
          <p:cNvSpPr/>
          <p:nvPr/>
        </p:nvSpPr>
        <p:spPr>
          <a:xfrm>
            <a:off x="517803" y="12650153"/>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يحصل المتعلم عليها عند غياب المعلم</a:t>
            </a:r>
            <a:endParaRPr lang="en-US" sz="850" dirty="0"/>
          </a:p>
        </p:txBody>
      </p:sp>
      <p:sp>
        <p:nvSpPr>
          <p:cNvPr id="142" name="Shape 139"/>
          <p:cNvSpPr/>
          <p:nvPr/>
        </p:nvSpPr>
        <p:spPr>
          <a:xfrm>
            <a:off x="404455" y="12907208"/>
            <a:ext cx="13821489" cy="332661"/>
          </a:xfrm>
          <a:prstGeom prst="rect">
            <a:avLst/>
          </a:prstGeom>
          <a:solidFill>
            <a:srgbClr val="FFFFFF">
              <a:alpha val="4000"/>
            </a:srgbClr>
          </a:solidFill>
          <a:ln/>
        </p:spPr>
      </p:sp>
      <p:sp>
        <p:nvSpPr>
          <p:cNvPr id="143" name="Text 140"/>
          <p:cNvSpPr/>
          <p:nvPr/>
        </p:nvSpPr>
        <p:spPr>
          <a:xfrm>
            <a:off x="10887551" y="12982813"/>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تقييم الدورة التجريبية</a:t>
            </a:r>
            <a:endParaRPr lang="en-US" sz="850" dirty="0"/>
          </a:p>
        </p:txBody>
      </p:sp>
      <p:sp>
        <p:nvSpPr>
          <p:cNvPr id="144" name="Text 141"/>
          <p:cNvSpPr/>
          <p:nvPr/>
        </p:nvSpPr>
        <p:spPr>
          <a:xfrm>
            <a:off x="7432238" y="12982813"/>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تقييم المتعلم للدورة التجريبية</a:t>
            </a:r>
            <a:endParaRPr lang="en-US" sz="850" dirty="0"/>
          </a:p>
        </p:txBody>
      </p:sp>
      <p:sp>
        <p:nvSpPr>
          <p:cNvPr id="145" name="Text 142"/>
          <p:cNvSpPr/>
          <p:nvPr/>
        </p:nvSpPr>
        <p:spPr>
          <a:xfrm>
            <a:off x="3976926" y="12982813"/>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46" name="Text 143"/>
          <p:cNvSpPr/>
          <p:nvPr/>
        </p:nvSpPr>
        <p:spPr>
          <a:xfrm>
            <a:off x="517803" y="12982813"/>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إذا كان فارغًا، لم يكمل دورة تجريبية</a:t>
            </a:r>
            <a:endParaRPr lang="en-US" sz="850" dirty="0"/>
          </a:p>
        </p:txBody>
      </p:sp>
      <p:sp>
        <p:nvSpPr>
          <p:cNvPr id="147" name="Shape 144"/>
          <p:cNvSpPr/>
          <p:nvPr/>
        </p:nvSpPr>
        <p:spPr>
          <a:xfrm>
            <a:off x="404455" y="13239869"/>
            <a:ext cx="13821489" cy="332661"/>
          </a:xfrm>
          <a:prstGeom prst="rect">
            <a:avLst/>
          </a:prstGeom>
          <a:solidFill>
            <a:srgbClr val="000000">
              <a:alpha val="4000"/>
            </a:srgbClr>
          </a:solidFill>
          <a:ln/>
        </p:spPr>
      </p:sp>
      <p:sp>
        <p:nvSpPr>
          <p:cNvPr id="148" name="Text 145"/>
          <p:cNvSpPr/>
          <p:nvPr/>
        </p:nvSpPr>
        <p:spPr>
          <a:xfrm>
            <a:off x="10887551" y="13315474"/>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نوع المدرسة</a:t>
            </a:r>
            <a:endParaRPr lang="en-US" sz="850" dirty="0"/>
          </a:p>
        </p:txBody>
      </p:sp>
      <p:sp>
        <p:nvSpPr>
          <p:cNvPr id="149" name="Text 146"/>
          <p:cNvSpPr/>
          <p:nvPr/>
        </p:nvSpPr>
        <p:spPr>
          <a:xfrm>
            <a:off x="7432238" y="13315474"/>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نوع المدرسة، مثل "حكومية"، "خاصة"، "دولية"</a:t>
            </a:r>
            <a:endParaRPr lang="en-US" sz="850" dirty="0"/>
          </a:p>
        </p:txBody>
      </p:sp>
      <p:sp>
        <p:nvSpPr>
          <p:cNvPr id="150" name="Text 147"/>
          <p:cNvSpPr/>
          <p:nvPr/>
        </p:nvSpPr>
        <p:spPr>
          <a:xfrm>
            <a:off x="3976926" y="13315474"/>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نص</a:t>
            </a:r>
            <a:endParaRPr lang="en-US" sz="850" dirty="0"/>
          </a:p>
        </p:txBody>
      </p:sp>
      <p:sp>
        <p:nvSpPr>
          <p:cNvPr id="151" name="Text 148"/>
          <p:cNvSpPr/>
          <p:nvPr/>
        </p:nvSpPr>
        <p:spPr>
          <a:xfrm>
            <a:off x="517803" y="13315474"/>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تركه فارغًا يعني أن المعلومات غير متوفرة</a:t>
            </a:r>
            <a:endParaRPr lang="en-US" sz="850" dirty="0"/>
          </a:p>
        </p:txBody>
      </p:sp>
      <p:sp>
        <p:nvSpPr>
          <p:cNvPr id="152" name="Shape 149"/>
          <p:cNvSpPr/>
          <p:nvPr/>
        </p:nvSpPr>
        <p:spPr>
          <a:xfrm>
            <a:off x="404455" y="13572530"/>
            <a:ext cx="13821489" cy="332661"/>
          </a:xfrm>
          <a:prstGeom prst="rect">
            <a:avLst/>
          </a:prstGeom>
          <a:solidFill>
            <a:srgbClr val="FFFFFF">
              <a:alpha val="4000"/>
            </a:srgbClr>
          </a:solidFill>
          <a:ln/>
        </p:spPr>
      </p:sp>
      <p:sp>
        <p:nvSpPr>
          <p:cNvPr id="153" name="Text 150"/>
          <p:cNvSpPr/>
          <p:nvPr/>
        </p:nvSpPr>
        <p:spPr>
          <a:xfrm>
            <a:off x="10887551" y="13648134"/>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الأطفال في الأسرة</a:t>
            </a:r>
            <a:endParaRPr lang="en-US" sz="850" dirty="0"/>
          </a:p>
        </p:txBody>
      </p:sp>
      <p:sp>
        <p:nvSpPr>
          <p:cNvPr id="154" name="Text 151"/>
          <p:cNvSpPr/>
          <p:nvPr/>
        </p:nvSpPr>
        <p:spPr>
          <a:xfrm>
            <a:off x="7432238" y="13648134"/>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الأطفال في عائلة المتعلم</a:t>
            </a:r>
            <a:endParaRPr lang="en-US" sz="850" dirty="0"/>
          </a:p>
        </p:txBody>
      </p:sp>
      <p:sp>
        <p:nvSpPr>
          <p:cNvPr id="155" name="Text 152"/>
          <p:cNvSpPr/>
          <p:nvPr/>
        </p:nvSpPr>
        <p:spPr>
          <a:xfrm>
            <a:off x="3976926" y="13648134"/>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نص</a:t>
            </a:r>
            <a:endParaRPr lang="en-US" sz="850" dirty="0"/>
          </a:p>
        </p:txBody>
      </p:sp>
      <p:sp>
        <p:nvSpPr>
          <p:cNvPr id="156" name="Text 153"/>
          <p:cNvSpPr/>
          <p:nvPr/>
        </p:nvSpPr>
        <p:spPr>
          <a:xfrm>
            <a:off x="517803" y="13648134"/>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مثل: "طفل واحد"، "طفلان"، "ثلاثة أطفال أو أكثر"</a:t>
            </a:r>
            <a:endParaRPr lang="en-US" sz="850" dirty="0"/>
          </a:p>
        </p:txBody>
      </p:sp>
      <p:sp>
        <p:nvSpPr>
          <p:cNvPr id="157" name="Shape 154"/>
          <p:cNvSpPr/>
          <p:nvPr/>
        </p:nvSpPr>
        <p:spPr>
          <a:xfrm>
            <a:off x="404455" y="13905190"/>
            <a:ext cx="13821489" cy="332661"/>
          </a:xfrm>
          <a:prstGeom prst="rect">
            <a:avLst/>
          </a:prstGeom>
          <a:solidFill>
            <a:srgbClr val="000000">
              <a:alpha val="4000"/>
            </a:srgbClr>
          </a:solidFill>
          <a:ln/>
        </p:spPr>
      </p:sp>
      <p:sp>
        <p:nvSpPr>
          <p:cNvPr id="158" name="Text 155"/>
          <p:cNvSpPr/>
          <p:nvPr/>
        </p:nvSpPr>
        <p:spPr>
          <a:xfrm>
            <a:off x="10887551" y="13980795"/>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أول اتصال SS</a:t>
            </a:r>
            <a:endParaRPr lang="en-US" sz="850" dirty="0"/>
          </a:p>
        </p:txBody>
      </p:sp>
      <p:sp>
        <p:nvSpPr>
          <p:cNvPr id="159" name="Text 156"/>
          <p:cNvSpPr/>
          <p:nvPr/>
        </p:nvSpPr>
        <p:spPr>
          <a:xfrm>
            <a:off x="7432238" y="13980795"/>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أول اتصال SS (مبيعات أو خدمة) بالمتعلم</a:t>
            </a:r>
            <a:endParaRPr lang="en-US" sz="850" dirty="0"/>
          </a:p>
        </p:txBody>
      </p:sp>
      <p:sp>
        <p:nvSpPr>
          <p:cNvPr id="160" name="Text 157"/>
          <p:cNvSpPr/>
          <p:nvPr/>
        </p:nvSpPr>
        <p:spPr>
          <a:xfrm>
            <a:off x="3976926" y="13980795"/>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تاريخ</a:t>
            </a:r>
            <a:endParaRPr lang="en-US" sz="850" dirty="0"/>
          </a:p>
        </p:txBody>
      </p:sp>
      <p:sp>
        <p:nvSpPr>
          <p:cNvPr id="161" name="Text 158"/>
          <p:cNvSpPr/>
          <p:nvPr/>
        </p:nvSpPr>
        <p:spPr>
          <a:xfrm>
            <a:off x="517803" y="13980795"/>
            <a:ext cx="3224808"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SS هو دور الخدمة بعد الإبلاغ الرسمي</a:t>
            </a:r>
            <a:endParaRPr lang="en-US" sz="850" dirty="0"/>
          </a:p>
        </p:txBody>
      </p:sp>
      <p:sp>
        <p:nvSpPr>
          <p:cNvPr id="162" name="Shape 159"/>
          <p:cNvSpPr/>
          <p:nvPr/>
        </p:nvSpPr>
        <p:spPr>
          <a:xfrm>
            <a:off x="404455" y="14237851"/>
            <a:ext cx="13821489" cy="332661"/>
          </a:xfrm>
          <a:prstGeom prst="rect">
            <a:avLst/>
          </a:prstGeom>
          <a:solidFill>
            <a:srgbClr val="FFFFFF">
              <a:alpha val="4000"/>
            </a:srgbClr>
          </a:solidFill>
          <a:ln/>
        </p:spPr>
      </p:sp>
      <p:sp>
        <p:nvSpPr>
          <p:cNvPr id="163" name="Text 160"/>
          <p:cNvSpPr/>
          <p:nvPr/>
        </p:nvSpPr>
        <p:spPr>
          <a:xfrm>
            <a:off x="10887551" y="1431345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أول اتصال ناجح SS</a:t>
            </a:r>
            <a:endParaRPr lang="en-US" sz="850" dirty="0"/>
          </a:p>
        </p:txBody>
      </p:sp>
      <p:sp>
        <p:nvSpPr>
          <p:cNvPr id="164" name="Text 161"/>
          <p:cNvSpPr/>
          <p:nvPr/>
        </p:nvSpPr>
        <p:spPr>
          <a:xfrm>
            <a:off x="7432238" y="14313456"/>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أول اتصال ناجح من SS بالمتعلم</a:t>
            </a:r>
            <a:endParaRPr lang="en-US" sz="850" dirty="0"/>
          </a:p>
        </p:txBody>
      </p:sp>
      <p:sp>
        <p:nvSpPr>
          <p:cNvPr id="165" name="Text 162"/>
          <p:cNvSpPr/>
          <p:nvPr/>
        </p:nvSpPr>
        <p:spPr>
          <a:xfrm>
            <a:off x="3976926" y="14313456"/>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تاريخ</a:t>
            </a:r>
            <a:endParaRPr lang="en-US" sz="850" dirty="0"/>
          </a:p>
        </p:txBody>
      </p:sp>
      <p:sp>
        <p:nvSpPr>
          <p:cNvPr id="166" name="Text 163"/>
          <p:cNvSpPr/>
          <p:nvPr/>
        </p:nvSpPr>
        <p:spPr>
          <a:xfrm>
            <a:off x="517803" y="1431345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خدمة SS تبدأ بالاتصال وبناء علاقة</a:t>
            </a:r>
            <a:endParaRPr lang="en-US" sz="850" dirty="0"/>
          </a:p>
        </p:txBody>
      </p:sp>
      <p:sp>
        <p:nvSpPr>
          <p:cNvPr id="167" name="Shape 164"/>
          <p:cNvSpPr/>
          <p:nvPr/>
        </p:nvSpPr>
        <p:spPr>
          <a:xfrm>
            <a:off x="404455" y="14570512"/>
            <a:ext cx="13821489" cy="332661"/>
          </a:xfrm>
          <a:prstGeom prst="rect">
            <a:avLst/>
          </a:prstGeom>
          <a:solidFill>
            <a:srgbClr val="000000">
              <a:alpha val="4000"/>
            </a:srgbClr>
          </a:solidFill>
          <a:ln/>
        </p:spPr>
      </p:sp>
      <p:sp>
        <p:nvSpPr>
          <p:cNvPr id="168" name="Text 165"/>
          <p:cNvSpPr/>
          <p:nvPr/>
        </p:nvSpPr>
        <p:spPr>
          <a:xfrm>
            <a:off x="10887551" y="1464611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اتصالات SS بعد الدفع 48 ساعة</a:t>
            </a:r>
            <a:endParaRPr lang="en-US" sz="850" dirty="0"/>
          </a:p>
        </p:txBody>
      </p:sp>
      <p:sp>
        <p:nvSpPr>
          <p:cNvPr id="169" name="Text 166"/>
          <p:cNvSpPr/>
          <p:nvPr/>
        </p:nvSpPr>
        <p:spPr>
          <a:xfrm>
            <a:off x="7432238" y="14646116"/>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اتصالات SS الناجحة بعد 48 ساعة من الدفع</a:t>
            </a:r>
            <a:endParaRPr lang="en-US" sz="850" dirty="0"/>
          </a:p>
        </p:txBody>
      </p:sp>
      <p:sp>
        <p:nvSpPr>
          <p:cNvPr id="170" name="Text 167"/>
          <p:cNvSpPr/>
          <p:nvPr/>
        </p:nvSpPr>
        <p:spPr>
          <a:xfrm>
            <a:off x="3976926" y="14646116"/>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71" name="Text 168"/>
          <p:cNvSpPr/>
          <p:nvPr/>
        </p:nvSpPr>
        <p:spPr>
          <a:xfrm>
            <a:off x="517803" y="1464611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يقاس بعدد الاتصالات</a:t>
            </a:r>
            <a:endParaRPr lang="en-US" sz="850" dirty="0"/>
          </a:p>
        </p:txBody>
      </p:sp>
      <p:sp>
        <p:nvSpPr>
          <p:cNvPr id="172" name="Shape 169"/>
          <p:cNvSpPr/>
          <p:nvPr/>
        </p:nvSpPr>
        <p:spPr>
          <a:xfrm>
            <a:off x="404455" y="14903172"/>
            <a:ext cx="13821489" cy="332661"/>
          </a:xfrm>
          <a:prstGeom prst="rect">
            <a:avLst/>
          </a:prstGeom>
          <a:solidFill>
            <a:srgbClr val="FFFFFF">
              <a:alpha val="4000"/>
            </a:srgbClr>
          </a:solidFill>
          <a:ln/>
        </p:spPr>
      </p:sp>
      <p:sp>
        <p:nvSpPr>
          <p:cNvPr id="173" name="Text 170"/>
          <p:cNvSpPr/>
          <p:nvPr/>
        </p:nvSpPr>
        <p:spPr>
          <a:xfrm>
            <a:off x="10887551" y="1497877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اتصالات SS الفعالة بعد الدفع 48 ساعة</a:t>
            </a:r>
            <a:endParaRPr lang="en-US" sz="850" dirty="0"/>
          </a:p>
        </p:txBody>
      </p:sp>
      <p:sp>
        <p:nvSpPr>
          <p:cNvPr id="174" name="Text 171"/>
          <p:cNvSpPr/>
          <p:nvPr/>
        </p:nvSpPr>
        <p:spPr>
          <a:xfrm>
            <a:off x="7432238" y="1497877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الاتصالات التي تجاوزت 30 ثانية</a:t>
            </a:r>
            <a:endParaRPr lang="en-US" sz="850" dirty="0"/>
          </a:p>
        </p:txBody>
      </p:sp>
      <p:sp>
        <p:nvSpPr>
          <p:cNvPr id="175" name="Text 172"/>
          <p:cNvSpPr/>
          <p:nvPr/>
        </p:nvSpPr>
        <p:spPr>
          <a:xfrm>
            <a:off x="3976926" y="14978777"/>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76" name="Text 173"/>
          <p:cNvSpPr/>
          <p:nvPr/>
        </p:nvSpPr>
        <p:spPr>
          <a:xfrm>
            <a:off x="517803" y="1497877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المكالمات التي تتجاوز 30 ثانية تعتبر "فعالة"</a:t>
            </a:r>
            <a:endParaRPr lang="en-US" sz="850" dirty="0"/>
          </a:p>
        </p:txBody>
      </p:sp>
      <p:sp>
        <p:nvSpPr>
          <p:cNvPr id="177" name="Shape 174"/>
          <p:cNvSpPr/>
          <p:nvPr/>
        </p:nvSpPr>
        <p:spPr>
          <a:xfrm>
            <a:off x="404455" y="15235833"/>
            <a:ext cx="13821489" cy="332661"/>
          </a:xfrm>
          <a:prstGeom prst="rect">
            <a:avLst/>
          </a:prstGeom>
          <a:solidFill>
            <a:srgbClr val="000000">
              <a:alpha val="4000"/>
            </a:srgbClr>
          </a:solidFill>
          <a:ln/>
        </p:spPr>
      </p:sp>
      <p:sp>
        <p:nvSpPr>
          <p:cNvPr id="178" name="Text 175"/>
          <p:cNvSpPr/>
          <p:nvPr/>
        </p:nvSpPr>
        <p:spPr>
          <a:xfrm>
            <a:off x="10887551" y="1531143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مرات اتصال SS</a:t>
            </a:r>
            <a:endParaRPr lang="en-US" sz="850" dirty="0"/>
          </a:p>
        </p:txBody>
      </p:sp>
      <p:sp>
        <p:nvSpPr>
          <p:cNvPr id="179" name="Text 176"/>
          <p:cNvSpPr/>
          <p:nvPr/>
        </p:nvSpPr>
        <p:spPr>
          <a:xfrm>
            <a:off x="7432238" y="1531143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عدد مرات اتصال SS بالمتعلم</a:t>
            </a:r>
            <a:endParaRPr lang="en-US" sz="850" dirty="0"/>
          </a:p>
        </p:txBody>
      </p:sp>
      <p:sp>
        <p:nvSpPr>
          <p:cNvPr id="180" name="Text 177"/>
          <p:cNvSpPr/>
          <p:nvPr/>
        </p:nvSpPr>
        <p:spPr>
          <a:xfrm>
            <a:off x="3976926" y="15311438"/>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81" name="Text 178"/>
          <p:cNvSpPr/>
          <p:nvPr/>
        </p:nvSpPr>
        <p:spPr>
          <a:xfrm>
            <a:off x="517803" y="1531143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تم التحقق</a:t>
            </a:r>
            <a:endParaRPr lang="en-US" sz="850" dirty="0"/>
          </a:p>
        </p:txBody>
      </p:sp>
      <p:sp>
        <p:nvSpPr>
          <p:cNvPr id="182" name="Shape 179"/>
          <p:cNvSpPr/>
          <p:nvPr/>
        </p:nvSpPr>
        <p:spPr>
          <a:xfrm>
            <a:off x="404455" y="15568493"/>
            <a:ext cx="13821489" cy="332661"/>
          </a:xfrm>
          <a:prstGeom prst="rect">
            <a:avLst/>
          </a:prstGeom>
          <a:solidFill>
            <a:srgbClr val="FFFFFF">
              <a:alpha val="4000"/>
            </a:srgbClr>
          </a:solidFill>
          <a:ln/>
        </p:spPr>
      </p:sp>
      <p:sp>
        <p:nvSpPr>
          <p:cNvPr id="183" name="Text 180"/>
          <p:cNvSpPr/>
          <p:nvPr/>
        </p:nvSpPr>
        <p:spPr>
          <a:xfrm>
            <a:off x="10887551" y="1564409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مرات اتصال SS الناجحة</a:t>
            </a:r>
            <a:endParaRPr lang="en-US" sz="850" dirty="0"/>
          </a:p>
        </p:txBody>
      </p:sp>
      <p:sp>
        <p:nvSpPr>
          <p:cNvPr id="184" name="Text 181"/>
          <p:cNvSpPr/>
          <p:nvPr/>
        </p:nvSpPr>
        <p:spPr>
          <a:xfrm>
            <a:off x="7432238" y="1564409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عدد المرات الناجحة لاتصال SS بالمتعلم</a:t>
            </a:r>
            <a:endParaRPr lang="en-US" sz="850" dirty="0"/>
          </a:p>
        </p:txBody>
      </p:sp>
      <p:sp>
        <p:nvSpPr>
          <p:cNvPr id="185" name="Text 182"/>
          <p:cNvSpPr/>
          <p:nvPr/>
        </p:nvSpPr>
        <p:spPr>
          <a:xfrm>
            <a:off x="3976926" y="15644098"/>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86" name="Text 183"/>
          <p:cNvSpPr/>
          <p:nvPr/>
        </p:nvSpPr>
        <p:spPr>
          <a:xfrm>
            <a:off x="517803" y="1564409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تم التحقق</a:t>
            </a:r>
            <a:endParaRPr lang="en-US" sz="850" dirty="0"/>
          </a:p>
        </p:txBody>
      </p:sp>
      <p:sp>
        <p:nvSpPr>
          <p:cNvPr id="187" name="Shape 184"/>
          <p:cNvSpPr/>
          <p:nvPr/>
        </p:nvSpPr>
        <p:spPr>
          <a:xfrm>
            <a:off x="404455" y="15901154"/>
            <a:ext cx="13821489" cy="332661"/>
          </a:xfrm>
          <a:prstGeom prst="rect">
            <a:avLst/>
          </a:prstGeom>
          <a:solidFill>
            <a:srgbClr val="000000">
              <a:alpha val="4000"/>
            </a:srgbClr>
          </a:solidFill>
          <a:ln/>
        </p:spPr>
      </p:sp>
      <p:sp>
        <p:nvSpPr>
          <p:cNvPr id="188" name="Text 185"/>
          <p:cNvSpPr/>
          <p:nvPr/>
        </p:nvSpPr>
        <p:spPr>
          <a:xfrm>
            <a:off x="10887551" y="1597675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طلبات الدفع 1v1</a:t>
            </a:r>
            <a:endParaRPr lang="en-US" sz="850" dirty="0"/>
          </a:p>
        </p:txBody>
      </p:sp>
      <p:sp>
        <p:nvSpPr>
          <p:cNvPr id="189" name="Text 186"/>
          <p:cNvSpPr/>
          <p:nvPr/>
        </p:nvSpPr>
        <p:spPr>
          <a:xfrm>
            <a:off x="7432238" y="15976759"/>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عدد طلبات الدفع 1v1 المقدمة من المتعلم</a:t>
            </a:r>
            <a:endParaRPr lang="en-US" sz="850" dirty="0"/>
          </a:p>
        </p:txBody>
      </p:sp>
      <p:sp>
        <p:nvSpPr>
          <p:cNvPr id="190" name="Text 187"/>
          <p:cNvSpPr/>
          <p:nvPr/>
        </p:nvSpPr>
        <p:spPr>
          <a:xfrm>
            <a:off x="3976926" y="15976759"/>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91" name="Text 188"/>
          <p:cNvSpPr/>
          <p:nvPr/>
        </p:nvSpPr>
        <p:spPr>
          <a:xfrm>
            <a:off x="517803" y="1597675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يشمل الطلبات الأولى والمتكررة والإضافية</a:t>
            </a:r>
            <a:endParaRPr lang="en-US" sz="850" dirty="0"/>
          </a:p>
        </p:txBody>
      </p:sp>
      <p:sp>
        <p:nvSpPr>
          <p:cNvPr id="192" name="Shape 189"/>
          <p:cNvSpPr/>
          <p:nvPr/>
        </p:nvSpPr>
        <p:spPr>
          <a:xfrm>
            <a:off x="404455" y="16233815"/>
            <a:ext cx="13821489" cy="332661"/>
          </a:xfrm>
          <a:prstGeom prst="rect">
            <a:avLst/>
          </a:prstGeom>
          <a:solidFill>
            <a:srgbClr val="FFFFFF">
              <a:alpha val="4000"/>
            </a:srgbClr>
          </a:solidFill>
          <a:ln/>
        </p:spPr>
      </p:sp>
      <p:sp>
        <p:nvSpPr>
          <p:cNvPr id="193" name="Text 190"/>
          <p:cNvSpPr/>
          <p:nvPr/>
        </p:nvSpPr>
        <p:spPr>
          <a:xfrm>
            <a:off x="10887551" y="1630941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مبلغ الدفع 1v1</a:t>
            </a:r>
            <a:endParaRPr lang="en-US" sz="850" dirty="0"/>
          </a:p>
        </p:txBody>
      </p:sp>
      <p:sp>
        <p:nvSpPr>
          <p:cNvPr id="194" name="Text 191"/>
          <p:cNvSpPr/>
          <p:nvPr/>
        </p:nvSpPr>
        <p:spPr>
          <a:xfrm>
            <a:off x="7432238" y="16309419"/>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المبلغ المدفوع بالدولار الأمريكي</a:t>
            </a:r>
            <a:endParaRPr lang="en-US" sz="850" dirty="0"/>
          </a:p>
        </p:txBody>
      </p:sp>
      <p:sp>
        <p:nvSpPr>
          <p:cNvPr id="195" name="Text 192"/>
          <p:cNvSpPr/>
          <p:nvPr/>
        </p:nvSpPr>
        <p:spPr>
          <a:xfrm>
            <a:off x="3976926" y="16309419"/>
            <a:ext cx="3220998" cy="181451"/>
          </a:xfrm>
          <a:prstGeom prst="rect">
            <a:avLst/>
          </a:prstGeom>
          <a:noFill/>
          <a:ln/>
        </p:spPr>
        <p:txBody>
          <a:bodyPr wrap="none" lIns="0" tIns="0" rIns="0" bIns="0" rtlCol="0" anchor="t"/>
          <a:lstStyle/>
          <a:p>
            <a:pPr rtl="1" algn="ctr" indent="0" marL="0">
              <a:lnSpc>
                <a:spcPts val="1400"/>
              </a:lnSpc>
              <a:buNone/>
            </a:pPr>
            <a:r>
              <a:rPr lang="en-US" sz="850" dirty="0">
                <a:solidFill>
                  <a:srgbClr val="272525"/>
                </a:solidFill>
                <a:latin typeface="Inter" pitchFamily="34" charset="0"/>
                <a:ea typeface="Inter" pitchFamily="34" charset="-122"/>
                <a:cs typeface="Inter" pitchFamily="34" charset="-120"/>
              </a:rPr>
              <a:t>رقمي</a:t>
            </a:r>
            <a:endParaRPr lang="en-US" sz="850" dirty="0"/>
          </a:p>
        </p:txBody>
      </p:sp>
      <p:sp>
        <p:nvSpPr>
          <p:cNvPr id="196" name="Text 193"/>
          <p:cNvSpPr/>
          <p:nvPr/>
        </p:nvSpPr>
        <p:spPr>
          <a:xfrm>
            <a:off x="517803" y="1630941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مجموع كل المدفوعات للدورات 1v1</a:t>
            </a:r>
            <a:endParaRPr lang="en-US" sz="850" dirty="0"/>
          </a:p>
        </p:txBody>
      </p:sp>
      <p:sp>
        <p:nvSpPr>
          <p:cNvPr id="197" name="Shape 194"/>
          <p:cNvSpPr/>
          <p:nvPr/>
        </p:nvSpPr>
        <p:spPr>
          <a:xfrm>
            <a:off x="396835" y="16701611"/>
            <a:ext cx="13836729" cy="6849904"/>
          </a:xfrm>
          <a:prstGeom prst="roundRect">
            <a:avLst>
              <a:gd name="adj" fmla="val 695"/>
            </a:avLst>
          </a:prstGeom>
          <a:noFill/>
          <a:ln w="7620">
            <a:solidFill>
              <a:srgbClr val="000000">
                <a:alpha val="8000"/>
              </a:srgbClr>
            </a:solidFill>
            <a:prstDash val="solid"/>
          </a:ln>
        </p:spPr>
      </p:sp>
      <p:sp>
        <p:nvSpPr>
          <p:cNvPr id="198" name="Shape 195"/>
          <p:cNvSpPr/>
          <p:nvPr/>
        </p:nvSpPr>
        <p:spPr>
          <a:xfrm>
            <a:off x="404455" y="16709231"/>
            <a:ext cx="13821489" cy="332661"/>
          </a:xfrm>
          <a:prstGeom prst="rect">
            <a:avLst/>
          </a:prstGeom>
          <a:solidFill>
            <a:srgbClr val="FFFFFF">
              <a:alpha val="4000"/>
            </a:srgbClr>
          </a:solidFill>
          <a:ln/>
        </p:spPr>
      </p:sp>
      <p:sp>
        <p:nvSpPr>
          <p:cNvPr id="199" name="Text 196"/>
          <p:cNvSpPr/>
          <p:nvPr/>
        </p:nvSpPr>
        <p:spPr>
          <a:xfrm>
            <a:off x="10887551" y="1678483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اسم الحقل</a:t>
            </a:r>
            <a:endParaRPr lang="en-US" sz="850" dirty="0"/>
          </a:p>
        </p:txBody>
      </p:sp>
      <p:sp>
        <p:nvSpPr>
          <p:cNvPr id="200" name="Text 197"/>
          <p:cNvSpPr/>
          <p:nvPr/>
        </p:nvSpPr>
        <p:spPr>
          <a:xfrm>
            <a:off x="7432238" y="16784836"/>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المعنى التجاري</a:t>
            </a:r>
            <a:endParaRPr lang="en-US" sz="850" dirty="0"/>
          </a:p>
        </p:txBody>
      </p:sp>
      <p:sp>
        <p:nvSpPr>
          <p:cNvPr id="201" name="Text 198"/>
          <p:cNvSpPr/>
          <p:nvPr/>
        </p:nvSpPr>
        <p:spPr>
          <a:xfrm>
            <a:off x="3976926" y="16784836"/>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نوع البيانات</a:t>
            </a:r>
            <a:endParaRPr lang="en-US" sz="850" dirty="0"/>
          </a:p>
        </p:txBody>
      </p:sp>
      <p:sp>
        <p:nvSpPr>
          <p:cNvPr id="202" name="Text 199"/>
          <p:cNvSpPr/>
          <p:nvPr/>
        </p:nvSpPr>
        <p:spPr>
          <a:xfrm>
            <a:off x="517803" y="1678483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ملاحظات</a:t>
            </a:r>
            <a:endParaRPr lang="en-US" sz="850" dirty="0"/>
          </a:p>
        </p:txBody>
      </p:sp>
      <p:sp>
        <p:nvSpPr>
          <p:cNvPr id="203" name="Shape 200"/>
          <p:cNvSpPr/>
          <p:nvPr/>
        </p:nvSpPr>
        <p:spPr>
          <a:xfrm>
            <a:off x="404455" y="17041892"/>
            <a:ext cx="13821489" cy="332661"/>
          </a:xfrm>
          <a:prstGeom prst="rect">
            <a:avLst/>
          </a:prstGeom>
          <a:solidFill>
            <a:srgbClr val="000000">
              <a:alpha val="4000"/>
            </a:srgbClr>
          </a:solidFill>
          <a:ln/>
        </p:spPr>
      </p:sp>
      <p:sp>
        <p:nvSpPr>
          <p:cNvPr id="204" name="Text 201"/>
          <p:cNvSpPr/>
          <p:nvPr/>
        </p:nvSpPr>
        <p:spPr>
          <a:xfrm>
            <a:off x="10887551" y="1711749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مكالمات SS التي تمت</a:t>
            </a:r>
            <a:endParaRPr lang="en-US" sz="850" dirty="0"/>
          </a:p>
        </p:txBody>
      </p:sp>
      <p:sp>
        <p:nvSpPr>
          <p:cNvPr id="205" name="Text 202"/>
          <p:cNvSpPr/>
          <p:nvPr/>
        </p:nvSpPr>
        <p:spPr>
          <a:xfrm>
            <a:off x="7432238" y="1711749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العدد الإجمالي لمكالمات SS التي تمت للطالب</a:t>
            </a:r>
            <a:endParaRPr lang="en-US" sz="850" dirty="0"/>
          </a:p>
        </p:txBody>
      </p:sp>
      <p:sp>
        <p:nvSpPr>
          <p:cNvPr id="206" name="Text 203"/>
          <p:cNvSpPr/>
          <p:nvPr/>
        </p:nvSpPr>
        <p:spPr>
          <a:xfrm>
            <a:off x="3976926" y="1711749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07" name="Text 204"/>
          <p:cNvSpPr/>
          <p:nvPr/>
        </p:nvSpPr>
        <p:spPr>
          <a:xfrm>
            <a:off x="517803" y="1711749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الفهم دقيق</a:t>
            </a:r>
            <a:endParaRPr lang="en-US" sz="850" dirty="0"/>
          </a:p>
        </p:txBody>
      </p:sp>
      <p:sp>
        <p:nvSpPr>
          <p:cNvPr id="208" name="Shape 205"/>
          <p:cNvSpPr/>
          <p:nvPr/>
        </p:nvSpPr>
        <p:spPr>
          <a:xfrm>
            <a:off x="404455" y="17374553"/>
            <a:ext cx="13821489" cy="332661"/>
          </a:xfrm>
          <a:prstGeom prst="rect">
            <a:avLst/>
          </a:prstGeom>
          <a:solidFill>
            <a:srgbClr val="FFFFFF">
              <a:alpha val="4000"/>
            </a:srgbClr>
          </a:solidFill>
          <a:ln/>
        </p:spPr>
      </p:sp>
      <p:sp>
        <p:nvSpPr>
          <p:cNvPr id="209" name="Text 206"/>
          <p:cNvSpPr/>
          <p:nvPr/>
        </p:nvSpPr>
        <p:spPr>
          <a:xfrm>
            <a:off x="10887551" y="1745015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الاتصالات الناجحة من SS</a:t>
            </a:r>
            <a:endParaRPr lang="en-US" sz="850" dirty="0"/>
          </a:p>
        </p:txBody>
      </p:sp>
      <p:sp>
        <p:nvSpPr>
          <p:cNvPr id="210" name="Text 207"/>
          <p:cNvSpPr/>
          <p:nvPr/>
        </p:nvSpPr>
        <p:spPr>
          <a:xfrm>
            <a:off x="7432238" y="1745015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المكالمات الناجحة التي قام بها SS للطالب</a:t>
            </a:r>
            <a:endParaRPr lang="en-US" sz="850" dirty="0"/>
          </a:p>
        </p:txBody>
      </p:sp>
      <p:sp>
        <p:nvSpPr>
          <p:cNvPr id="211" name="Text 208"/>
          <p:cNvSpPr/>
          <p:nvPr/>
        </p:nvSpPr>
        <p:spPr>
          <a:xfrm>
            <a:off x="3976926" y="1745015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12" name="Text 209"/>
          <p:cNvSpPr/>
          <p:nvPr/>
        </p:nvSpPr>
        <p:spPr>
          <a:xfrm>
            <a:off x="517803" y="1745015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الفهم دقيق</a:t>
            </a:r>
            <a:endParaRPr lang="en-US" sz="850" dirty="0"/>
          </a:p>
        </p:txBody>
      </p:sp>
      <p:sp>
        <p:nvSpPr>
          <p:cNvPr id="213" name="Shape 210"/>
          <p:cNvSpPr/>
          <p:nvPr/>
        </p:nvSpPr>
        <p:spPr>
          <a:xfrm>
            <a:off x="404455" y="17707213"/>
            <a:ext cx="13821489" cy="332661"/>
          </a:xfrm>
          <a:prstGeom prst="rect">
            <a:avLst/>
          </a:prstGeom>
          <a:solidFill>
            <a:srgbClr val="000000">
              <a:alpha val="4000"/>
            </a:srgbClr>
          </a:solidFill>
          <a:ln/>
        </p:spPr>
      </p:sp>
      <p:sp>
        <p:nvSpPr>
          <p:cNvPr id="214" name="Text 211"/>
          <p:cNvSpPr/>
          <p:nvPr/>
        </p:nvSpPr>
        <p:spPr>
          <a:xfrm>
            <a:off x="10887551" y="1778281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طلبات الدورات المدفوعة 1v1</a:t>
            </a:r>
            <a:endParaRPr lang="en-US" sz="850" dirty="0"/>
          </a:p>
        </p:txBody>
      </p:sp>
      <p:sp>
        <p:nvSpPr>
          <p:cNvPr id="215" name="Text 212"/>
          <p:cNvSpPr/>
          <p:nvPr/>
        </p:nvSpPr>
        <p:spPr>
          <a:xfrm>
            <a:off x="7432238" y="1778281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طلبات دورات 1v1 المدفوعة من الطالب بعد أول تسجيل مدفوع</a:t>
            </a:r>
            <a:endParaRPr lang="en-US" sz="850" dirty="0"/>
          </a:p>
        </p:txBody>
      </p:sp>
      <p:sp>
        <p:nvSpPr>
          <p:cNvPr id="216" name="Text 213"/>
          <p:cNvSpPr/>
          <p:nvPr/>
        </p:nvSpPr>
        <p:spPr>
          <a:xfrm>
            <a:off x="3976926" y="1778281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17" name="Text 214"/>
          <p:cNvSpPr/>
          <p:nvPr/>
        </p:nvSpPr>
        <p:spPr>
          <a:xfrm>
            <a:off x="517803" y="1778281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يشمل التجديدات أو الإعادات من المرة الثانية فصاعدًا</a:t>
            </a:r>
            <a:endParaRPr lang="en-US" sz="850" dirty="0"/>
          </a:p>
        </p:txBody>
      </p:sp>
      <p:sp>
        <p:nvSpPr>
          <p:cNvPr id="218" name="Shape 215"/>
          <p:cNvSpPr/>
          <p:nvPr/>
        </p:nvSpPr>
        <p:spPr>
          <a:xfrm>
            <a:off x="404455" y="18039874"/>
            <a:ext cx="13821489" cy="332661"/>
          </a:xfrm>
          <a:prstGeom prst="rect">
            <a:avLst/>
          </a:prstGeom>
          <a:solidFill>
            <a:srgbClr val="FFFFFF">
              <a:alpha val="4000"/>
            </a:srgbClr>
          </a:solidFill>
          <a:ln/>
        </p:spPr>
      </p:sp>
      <p:sp>
        <p:nvSpPr>
          <p:cNvPr id="219" name="Text 216"/>
          <p:cNvSpPr/>
          <p:nvPr/>
        </p:nvSpPr>
        <p:spPr>
          <a:xfrm>
            <a:off x="10887551" y="1811547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المبلغ المدفوع للدورات 1v1</a:t>
            </a:r>
            <a:endParaRPr lang="en-US" sz="850" dirty="0"/>
          </a:p>
        </p:txBody>
      </p:sp>
      <p:sp>
        <p:nvSpPr>
          <p:cNvPr id="220" name="Text 217"/>
          <p:cNvSpPr/>
          <p:nvPr/>
        </p:nvSpPr>
        <p:spPr>
          <a:xfrm>
            <a:off x="7432238" y="1811547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مجموع المبلغ المدفوع من الطالب لجميع دورات 1v1</a:t>
            </a:r>
            <a:endParaRPr lang="en-US" sz="850" dirty="0"/>
          </a:p>
        </p:txBody>
      </p:sp>
      <p:sp>
        <p:nvSpPr>
          <p:cNvPr id="221" name="Text 218"/>
          <p:cNvSpPr/>
          <p:nvPr/>
        </p:nvSpPr>
        <p:spPr>
          <a:xfrm>
            <a:off x="3976926" y="1811547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22" name="Text 219"/>
          <p:cNvSpPr/>
          <p:nvPr/>
        </p:nvSpPr>
        <p:spPr>
          <a:xfrm>
            <a:off x="517803" y="1811547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بالدولار الأمريكي – يشمل الدفعة الأولى وجميع التجديدات</a:t>
            </a:r>
            <a:endParaRPr lang="en-US" sz="850" dirty="0"/>
          </a:p>
        </p:txBody>
      </p:sp>
      <p:sp>
        <p:nvSpPr>
          <p:cNvPr id="223" name="Shape 220"/>
          <p:cNvSpPr/>
          <p:nvPr/>
        </p:nvSpPr>
        <p:spPr>
          <a:xfrm>
            <a:off x="404455" y="18372534"/>
            <a:ext cx="13821489" cy="332661"/>
          </a:xfrm>
          <a:prstGeom prst="rect">
            <a:avLst/>
          </a:prstGeom>
          <a:solidFill>
            <a:srgbClr val="000000">
              <a:alpha val="4000"/>
            </a:srgbClr>
          </a:solidFill>
          <a:ln/>
        </p:spPr>
      </p:sp>
      <p:sp>
        <p:nvSpPr>
          <p:cNvPr id="224" name="Text 221"/>
          <p:cNvSpPr/>
          <p:nvPr/>
        </p:nvSpPr>
        <p:spPr>
          <a:xfrm>
            <a:off x="10887551" y="1844813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مبلغ تجديد دورات 1v1</a:t>
            </a:r>
            <a:endParaRPr lang="en-US" sz="850" dirty="0"/>
          </a:p>
        </p:txBody>
      </p:sp>
      <p:sp>
        <p:nvSpPr>
          <p:cNvPr id="225" name="Text 222"/>
          <p:cNvSpPr/>
          <p:nvPr/>
        </p:nvSpPr>
        <p:spPr>
          <a:xfrm>
            <a:off x="7432238" y="18448139"/>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مجموع مبالغ التجديدات بعد أول تسجيل مدفوع</a:t>
            </a:r>
            <a:endParaRPr lang="en-US" sz="850" dirty="0"/>
          </a:p>
        </p:txBody>
      </p:sp>
      <p:sp>
        <p:nvSpPr>
          <p:cNvPr id="226" name="Text 223"/>
          <p:cNvSpPr/>
          <p:nvPr/>
        </p:nvSpPr>
        <p:spPr>
          <a:xfrm>
            <a:off x="3976926" y="18448139"/>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27" name="Text 224"/>
          <p:cNvSpPr/>
          <p:nvPr/>
        </p:nvSpPr>
        <p:spPr>
          <a:xfrm>
            <a:off x="517803" y="1844813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a:t>
            </a:r>
            <a:endParaRPr lang="en-US" sz="850" dirty="0"/>
          </a:p>
        </p:txBody>
      </p:sp>
      <p:sp>
        <p:nvSpPr>
          <p:cNvPr id="228" name="Shape 225"/>
          <p:cNvSpPr/>
          <p:nvPr/>
        </p:nvSpPr>
        <p:spPr>
          <a:xfrm>
            <a:off x="404455" y="18705195"/>
            <a:ext cx="13821489" cy="514112"/>
          </a:xfrm>
          <a:prstGeom prst="rect">
            <a:avLst/>
          </a:prstGeom>
          <a:solidFill>
            <a:srgbClr val="FFFFFF">
              <a:alpha val="4000"/>
            </a:srgbClr>
          </a:solidFill>
          <a:ln/>
        </p:spPr>
      </p:sp>
      <p:sp>
        <p:nvSpPr>
          <p:cNvPr id="229" name="Text 226"/>
          <p:cNvSpPr/>
          <p:nvPr/>
        </p:nvSpPr>
        <p:spPr>
          <a:xfrm>
            <a:off x="10887551" y="18780800"/>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جلسات المعاينة</a:t>
            </a:r>
            <a:endParaRPr lang="en-US" sz="850" dirty="0"/>
          </a:p>
        </p:txBody>
      </p:sp>
      <p:sp>
        <p:nvSpPr>
          <p:cNvPr id="230" name="Text 227"/>
          <p:cNvSpPr/>
          <p:nvPr/>
        </p:nvSpPr>
        <p:spPr>
          <a:xfrm>
            <a:off x="7432238" y="18780800"/>
            <a:ext cx="3220998" cy="362903"/>
          </a:xfrm>
          <a:prstGeom prst="rect">
            <a:avLst/>
          </a:prstGeom>
          <a:noFill/>
          <a:ln/>
        </p:spPr>
        <p:txBody>
          <a:bodyPr wrap="squar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المعاينات التي أكملها الطالب عبر الموقع أو التطبيق قبل الحصص الرسمية</a:t>
            </a:r>
            <a:endParaRPr lang="en-US" sz="850" dirty="0"/>
          </a:p>
        </p:txBody>
      </p:sp>
      <p:sp>
        <p:nvSpPr>
          <p:cNvPr id="231" name="Text 228"/>
          <p:cNvSpPr/>
          <p:nvPr/>
        </p:nvSpPr>
        <p:spPr>
          <a:xfrm>
            <a:off x="3976926" y="18780800"/>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32" name="Text 229"/>
          <p:cNvSpPr/>
          <p:nvPr/>
        </p:nvSpPr>
        <p:spPr>
          <a:xfrm>
            <a:off x="517803" y="18780800"/>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يتم تتبّعها من النظام</a:t>
            </a:r>
            <a:endParaRPr lang="en-US" sz="850" dirty="0"/>
          </a:p>
        </p:txBody>
      </p:sp>
      <p:sp>
        <p:nvSpPr>
          <p:cNvPr id="233" name="Shape 230"/>
          <p:cNvSpPr/>
          <p:nvPr/>
        </p:nvSpPr>
        <p:spPr>
          <a:xfrm>
            <a:off x="404455" y="19219307"/>
            <a:ext cx="13821489" cy="332661"/>
          </a:xfrm>
          <a:prstGeom prst="rect">
            <a:avLst/>
          </a:prstGeom>
          <a:solidFill>
            <a:srgbClr val="000000">
              <a:alpha val="4000"/>
            </a:srgbClr>
          </a:solidFill>
          <a:ln/>
        </p:spPr>
      </p:sp>
      <p:sp>
        <p:nvSpPr>
          <p:cNvPr id="234" name="Text 231"/>
          <p:cNvSpPr/>
          <p:nvPr/>
        </p:nvSpPr>
        <p:spPr>
          <a:xfrm>
            <a:off x="10887551" y="19294912"/>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جلسات المراجعة</a:t>
            </a:r>
            <a:endParaRPr lang="en-US" sz="850" dirty="0"/>
          </a:p>
        </p:txBody>
      </p:sp>
      <p:sp>
        <p:nvSpPr>
          <p:cNvPr id="235" name="Text 232"/>
          <p:cNvSpPr/>
          <p:nvPr/>
        </p:nvSpPr>
        <p:spPr>
          <a:xfrm>
            <a:off x="7432238" y="19294912"/>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جلسات المراجعة التي أكملها الطالب بعد الحصص الرسمية</a:t>
            </a:r>
            <a:endParaRPr lang="en-US" sz="850" dirty="0"/>
          </a:p>
        </p:txBody>
      </p:sp>
      <p:sp>
        <p:nvSpPr>
          <p:cNvPr id="236" name="Text 233"/>
          <p:cNvSpPr/>
          <p:nvPr/>
        </p:nvSpPr>
        <p:spPr>
          <a:xfrm>
            <a:off x="3976926" y="19294912"/>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37" name="Text 234"/>
          <p:cNvSpPr/>
          <p:nvPr/>
        </p:nvSpPr>
        <p:spPr>
          <a:xfrm>
            <a:off x="517803" y="19294912"/>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يتم تتبّعها من النظام</a:t>
            </a:r>
            <a:endParaRPr lang="en-US" sz="850" dirty="0"/>
          </a:p>
        </p:txBody>
      </p:sp>
      <p:sp>
        <p:nvSpPr>
          <p:cNvPr id="238" name="Shape 235"/>
          <p:cNvSpPr/>
          <p:nvPr/>
        </p:nvSpPr>
        <p:spPr>
          <a:xfrm>
            <a:off x="404455" y="19551967"/>
            <a:ext cx="13821489" cy="332661"/>
          </a:xfrm>
          <a:prstGeom prst="rect">
            <a:avLst/>
          </a:prstGeom>
          <a:solidFill>
            <a:srgbClr val="FFFFFF">
              <a:alpha val="4000"/>
            </a:srgbClr>
          </a:solidFill>
          <a:ln/>
        </p:spPr>
      </p:sp>
      <p:sp>
        <p:nvSpPr>
          <p:cNvPr id="239" name="Text 236"/>
          <p:cNvSpPr/>
          <p:nvPr/>
        </p:nvSpPr>
        <p:spPr>
          <a:xfrm>
            <a:off x="10887551" y="19627572"/>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ساعات غياب الطالب عن دروس 1v1</a:t>
            </a:r>
            <a:endParaRPr lang="en-US" sz="850" dirty="0"/>
          </a:p>
        </p:txBody>
      </p:sp>
      <p:sp>
        <p:nvSpPr>
          <p:cNvPr id="240" name="Text 237"/>
          <p:cNvSpPr/>
          <p:nvPr/>
        </p:nvSpPr>
        <p:spPr>
          <a:xfrm>
            <a:off x="7432238" y="19627572"/>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الساعات التي غاب فيها الطالب عن الدروس المحجوزة</a:t>
            </a:r>
            <a:endParaRPr lang="en-US" sz="850" dirty="0"/>
          </a:p>
        </p:txBody>
      </p:sp>
      <p:sp>
        <p:nvSpPr>
          <p:cNvPr id="241" name="Text 238"/>
          <p:cNvSpPr/>
          <p:nvPr/>
        </p:nvSpPr>
        <p:spPr>
          <a:xfrm>
            <a:off x="3976926" y="19627572"/>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42" name="Text 239"/>
          <p:cNvSpPr/>
          <p:nvPr/>
        </p:nvSpPr>
        <p:spPr>
          <a:xfrm>
            <a:off x="517803" y="19627572"/>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تُحسب كغياب ذاتي</a:t>
            </a:r>
            <a:endParaRPr lang="en-US" sz="850" dirty="0"/>
          </a:p>
        </p:txBody>
      </p:sp>
      <p:sp>
        <p:nvSpPr>
          <p:cNvPr id="243" name="Shape 240"/>
          <p:cNvSpPr/>
          <p:nvPr/>
        </p:nvSpPr>
        <p:spPr>
          <a:xfrm>
            <a:off x="404455" y="19884628"/>
            <a:ext cx="13821489" cy="332661"/>
          </a:xfrm>
          <a:prstGeom prst="rect">
            <a:avLst/>
          </a:prstGeom>
          <a:solidFill>
            <a:srgbClr val="000000">
              <a:alpha val="4000"/>
            </a:srgbClr>
          </a:solidFill>
          <a:ln/>
        </p:spPr>
      </p:sp>
      <p:sp>
        <p:nvSpPr>
          <p:cNvPr id="244" name="Text 241"/>
          <p:cNvSpPr/>
          <p:nvPr/>
        </p:nvSpPr>
        <p:spPr>
          <a:xfrm>
            <a:off x="10887551" y="19960233"/>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ساعات غياب المعلم عن دروس 1v1</a:t>
            </a:r>
            <a:endParaRPr lang="en-US" sz="850" dirty="0"/>
          </a:p>
        </p:txBody>
      </p:sp>
      <p:sp>
        <p:nvSpPr>
          <p:cNvPr id="245" name="Text 242"/>
          <p:cNvSpPr/>
          <p:nvPr/>
        </p:nvSpPr>
        <p:spPr>
          <a:xfrm>
            <a:off x="7432238" y="19960233"/>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الساعات التي غاب فيها المعلم</a:t>
            </a:r>
            <a:endParaRPr lang="en-US" sz="850" dirty="0"/>
          </a:p>
        </p:txBody>
      </p:sp>
      <p:sp>
        <p:nvSpPr>
          <p:cNvPr id="246" name="Text 243"/>
          <p:cNvSpPr/>
          <p:nvPr/>
        </p:nvSpPr>
        <p:spPr>
          <a:xfrm>
            <a:off x="3976926" y="19960233"/>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47" name="Text 244"/>
          <p:cNvSpPr/>
          <p:nvPr/>
        </p:nvSpPr>
        <p:spPr>
          <a:xfrm>
            <a:off x="517803" y="19960233"/>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a:t>
            </a:r>
            <a:endParaRPr lang="en-US" sz="850" dirty="0"/>
          </a:p>
        </p:txBody>
      </p:sp>
      <p:sp>
        <p:nvSpPr>
          <p:cNvPr id="248" name="Shape 245"/>
          <p:cNvSpPr/>
          <p:nvPr/>
        </p:nvSpPr>
        <p:spPr>
          <a:xfrm>
            <a:off x="404455" y="20217289"/>
            <a:ext cx="13821489" cy="332661"/>
          </a:xfrm>
          <a:prstGeom prst="rect">
            <a:avLst/>
          </a:prstGeom>
          <a:solidFill>
            <a:srgbClr val="FFFFFF">
              <a:alpha val="4000"/>
            </a:srgbClr>
          </a:solidFill>
          <a:ln/>
        </p:spPr>
      </p:sp>
      <p:sp>
        <p:nvSpPr>
          <p:cNvPr id="249" name="Text 246"/>
          <p:cNvSpPr/>
          <p:nvPr/>
        </p:nvSpPr>
        <p:spPr>
          <a:xfrm>
            <a:off x="10887551" y="20292893"/>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تفضيل أول معلم</a:t>
            </a:r>
            <a:endParaRPr lang="en-US" sz="850" dirty="0"/>
          </a:p>
        </p:txBody>
      </p:sp>
      <p:sp>
        <p:nvSpPr>
          <p:cNvPr id="250" name="Text 247"/>
          <p:cNvSpPr/>
          <p:nvPr/>
        </p:nvSpPr>
        <p:spPr>
          <a:xfrm>
            <a:off x="7432238" y="20292893"/>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أول تفضيل للمعلم من قبل الطالب</a:t>
            </a:r>
            <a:endParaRPr lang="en-US" sz="850" dirty="0"/>
          </a:p>
        </p:txBody>
      </p:sp>
      <p:sp>
        <p:nvSpPr>
          <p:cNvPr id="251" name="Text 248"/>
          <p:cNvSpPr/>
          <p:nvPr/>
        </p:nvSpPr>
        <p:spPr>
          <a:xfrm>
            <a:off x="3976926" y="20292893"/>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a:t>
            </a:r>
            <a:endParaRPr lang="en-US" sz="850" dirty="0"/>
          </a:p>
        </p:txBody>
      </p:sp>
      <p:sp>
        <p:nvSpPr>
          <p:cNvPr id="252" name="Text 249"/>
          <p:cNvSpPr/>
          <p:nvPr/>
        </p:nvSpPr>
        <p:spPr>
          <a:xfrm>
            <a:off x="517803" y="20292893"/>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إذا فارغ: الطالب لم يفضل أي معلم أو لم يكن مشتركًا مدفوعًا</a:t>
            </a:r>
            <a:endParaRPr lang="en-US" sz="850" dirty="0"/>
          </a:p>
        </p:txBody>
      </p:sp>
      <p:sp>
        <p:nvSpPr>
          <p:cNvPr id="253" name="Shape 250"/>
          <p:cNvSpPr/>
          <p:nvPr/>
        </p:nvSpPr>
        <p:spPr>
          <a:xfrm>
            <a:off x="404455" y="20549949"/>
            <a:ext cx="13821489" cy="332661"/>
          </a:xfrm>
          <a:prstGeom prst="rect">
            <a:avLst/>
          </a:prstGeom>
          <a:solidFill>
            <a:srgbClr val="000000">
              <a:alpha val="4000"/>
            </a:srgbClr>
          </a:solidFill>
          <a:ln/>
        </p:spPr>
      </p:sp>
      <p:sp>
        <p:nvSpPr>
          <p:cNvPr id="254" name="Text 251"/>
          <p:cNvSpPr/>
          <p:nvPr/>
        </p:nvSpPr>
        <p:spPr>
          <a:xfrm>
            <a:off x="10887551" y="20625554"/>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آخر تفضيل لمعلم</a:t>
            </a:r>
            <a:endParaRPr lang="en-US" sz="850" dirty="0"/>
          </a:p>
        </p:txBody>
      </p:sp>
      <p:sp>
        <p:nvSpPr>
          <p:cNvPr id="255" name="Text 252"/>
          <p:cNvSpPr/>
          <p:nvPr/>
        </p:nvSpPr>
        <p:spPr>
          <a:xfrm>
            <a:off x="7432238" y="20625554"/>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آخر تفضيل لمعلم من قبل الطالب</a:t>
            </a:r>
            <a:endParaRPr lang="en-US" sz="850" dirty="0"/>
          </a:p>
        </p:txBody>
      </p:sp>
      <p:sp>
        <p:nvSpPr>
          <p:cNvPr id="256" name="Text 253"/>
          <p:cNvSpPr/>
          <p:nvPr/>
        </p:nvSpPr>
        <p:spPr>
          <a:xfrm>
            <a:off x="3976926" y="20625554"/>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a:t>
            </a:r>
            <a:endParaRPr lang="en-US" sz="850" dirty="0"/>
          </a:p>
        </p:txBody>
      </p:sp>
      <p:sp>
        <p:nvSpPr>
          <p:cNvPr id="257" name="Text 254"/>
          <p:cNvSpPr/>
          <p:nvPr/>
        </p:nvSpPr>
        <p:spPr>
          <a:xfrm>
            <a:off x="517803" y="20625554"/>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a:t>
            </a:r>
            <a:endParaRPr lang="en-US" sz="850" dirty="0"/>
          </a:p>
        </p:txBody>
      </p:sp>
      <p:sp>
        <p:nvSpPr>
          <p:cNvPr id="258" name="Shape 255"/>
          <p:cNvSpPr/>
          <p:nvPr/>
        </p:nvSpPr>
        <p:spPr>
          <a:xfrm>
            <a:off x="404455" y="20882610"/>
            <a:ext cx="13821489" cy="332661"/>
          </a:xfrm>
          <a:prstGeom prst="rect">
            <a:avLst/>
          </a:prstGeom>
          <a:solidFill>
            <a:srgbClr val="FFFFFF">
              <a:alpha val="4000"/>
            </a:srgbClr>
          </a:solidFill>
          <a:ln/>
        </p:spPr>
      </p:sp>
      <p:sp>
        <p:nvSpPr>
          <p:cNvPr id="259" name="Text 256"/>
          <p:cNvSpPr/>
          <p:nvPr/>
        </p:nvSpPr>
        <p:spPr>
          <a:xfrm>
            <a:off x="10887551" y="20958215"/>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المعلمين المفضلين</a:t>
            </a:r>
            <a:endParaRPr lang="en-US" sz="850" dirty="0"/>
          </a:p>
        </p:txBody>
      </p:sp>
      <p:sp>
        <p:nvSpPr>
          <p:cNvPr id="260" name="Text 257"/>
          <p:cNvSpPr/>
          <p:nvPr/>
        </p:nvSpPr>
        <p:spPr>
          <a:xfrm>
            <a:off x="7432238" y="20958215"/>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المعلمين الذين تم تفضيلهم</a:t>
            </a:r>
            <a:endParaRPr lang="en-US" sz="850" dirty="0"/>
          </a:p>
        </p:txBody>
      </p:sp>
      <p:sp>
        <p:nvSpPr>
          <p:cNvPr id="261" name="Text 258"/>
          <p:cNvSpPr/>
          <p:nvPr/>
        </p:nvSpPr>
        <p:spPr>
          <a:xfrm>
            <a:off x="3976926" y="20958215"/>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62" name="Text 259"/>
          <p:cNvSpPr/>
          <p:nvPr/>
        </p:nvSpPr>
        <p:spPr>
          <a:xfrm>
            <a:off x="517803" y="20958215"/>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a:t>
            </a:r>
            <a:endParaRPr lang="en-US" sz="850" dirty="0"/>
          </a:p>
        </p:txBody>
      </p:sp>
      <p:sp>
        <p:nvSpPr>
          <p:cNvPr id="263" name="Shape 260"/>
          <p:cNvSpPr/>
          <p:nvPr/>
        </p:nvSpPr>
        <p:spPr>
          <a:xfrm>
            <a:off x="404455" y="21215271"/>
            <a:ext cx="13821489" cy="332661"/>
          </a:xfrm>
          <a:prstGeom prst="rect">
            <a:avLst/>
          </a:prstGeom>
          <a:solidFill>
            <a:srgbClr val="000000">
              <a:alpha val="4000"/>
            </a:srgbClr>
          </a:solidFill>
          <a:ln/>
        </p:spPr>
      </p:sp>
      <p:sp>
        <p:nvSpPr>
          <p:cNvPr id="264" name="Text 261"/>
          <p:cNvSpPr/>
          <p:nvPr/>
        </p:nvSpPr>
        <p:spPr>
          <a:xfrm>
            <a:off x="10887551" y="21290875"/>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تثبيت التطبيق</a:t>
            </a:r>
            <a:endParaRPr lang="en-US" sz="850" dirty="0"/>
          </a:p>
        </p:txBody>
      </p:sp>
      <p:sp>
        <p:nvSpPr>
          <p:cNvPr id="265" name="Text 262"/>
          <p:cNvSpPr/>
          <p:nvPr/>
        </p:nvSpPr>
        <p:spPr>
          <a:xfrm>
            <a:off x="7432238" y="21290875"/>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هل قام الطالب بتثبيت التطبيق (1 = نعم، 0 = لا)</a:t>
            </a:r>
            <a:endParaRPr lang="en-US" sz="850" dirty="0"/>
          </a:p>
        </p:txBody>
      </p:sp>
      <p:sp>
        <p:nvSpPr>
          <p:cNvPr id="266" name="Text 263"/>
          <p:cNvSpPr/>
          <p:nvPr/>
        </p:nvSpPr>
        <p:spPr>
          <a:xfrm>
            <a:off x="3976926" y="21290875"/>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 (0/1)</a:t>
            </a:r>
            <a:endParaRPr lang="en-US" sz="850" dirty="0"/>
          </a:p>
        </p:txBody>
      </p:sp>
      <p:sp>
        <p:nvSpPr>
          <p:cNvPr id="267" name="Text 264"/>
          <p:cNvSpPr/>
          <p:nvPr/>
        </p:nvSpPr>
        <p:spPr>
          <a:xfrm>
            <a:off x="517803" y="21290875"/>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a:t>
            </a:r>
            <a:endParaRPr lang="en-US" sz="850" dirty="0"/>
          </a:p>
        </p:txBody>
      </p:sp>
      <p:sp>
        <p:nvSpPr>
          <p:cNvPr id="268" name="Shape 265"/>
          <p:cNvSpPr/>
          <p:nvPr/>
        </p:nvSpPr>
        <p:spPr>
          <a:xfrm>
            <a:off x="404455" y="21547931"/>
            <a:ext cx="13821489" cy="332661"/>
          </a:xfrm>
          <a:prstGeom prst="rect">
            <a:avLst/>
          </a:prstGeom>
          <a:solidFill>
            <a:srgbClr val="FFFFFF">
              <a:alpha val="4000"/>
            </a:srgbClr>
          </a:solidFill>
          <a:ln/>
        </p:spPr>
      </p:sp>
      <p:sp>
        <p:nvSpPr>
          <p:cNvPr id="269" name="Text 266"/>
          <p:cNvSpPr/>
          <p:nvPr/>
        </p:nvSpPr>
        <p:spPr>
          <a:xfrm>
            <a:off x="10887551" y="2162353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ساعات حضور دروس 1v1</a:t>
            </a:r>
            <a:endParaRPr lang="en-US" sz="850" dirty="0"/>
          </a:p>
        </p:txBody>
      </p:sp>
      <p:sp>
        <p:nvSpPr>
          <p:cNvPr id="270" name="Text 267"/>
          <p:cNvSpPr/>
          <p:nvPr/>
        </p:nvSpPr>
        <p:spPr>
          <a:xfrm>
            <a:off x="7432238" y="21623536"/>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الساعات التي حضرها الطالب في دروس 1v1</a:t>
            </a:r>
            <a:endParaRPr lang="en-US" sz="850" dirty="0"/>
          </a:p>
        </p:txBody>
      </p:sp>
      <p:sp>
        <p:nvSpPr>
          <p:cNvPr id="271" name="Text 268"/>
          <p:cNvSpPr/>
          <p:nvPr/>
        </p:nvSpPr>
        <p:spPr>
          <a:xfrm>
            <a:off x="3976926" y="21623536"/>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72" name="Text 269"/>
          <p:cNvSpPr/>
          <p:nvPr/>
        </p:nvSpPr>
        <p:spPr>
          <a:xfrm>
            <a:off x="517803" y="21623536"/>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a:t>
            </a:r>
            <a:endParaRPr lang="en-US" sz="850" dirty="0"/>
          </a:p>
        </p:txBody>
      </p:sp>
      <p:sp>
        <p:nvSpPr>
          <p:cNvPr id="273" name="Shape 270"/>
          <p:cNvSpPr/>
          <p:nvPr/>
        </p:nvSpPr>
        <p:spPr>
          <a:xfrm>
            <a:off x="404455" y="21880592"/>
            <a:ext cx="13821489" cy="332661"/>
          </a:xfrm>
          <a:prstGeom prst="rect">
            <a:avLst/>
          </a:prstGeom>
          <a:solidFill>
            <a:srgbClr val="000000">
              <a:alpha val="4000"/>
            </a:srgbClr>
          </a:solidFill>
          <a:ln/>
        </p:spPr>
      </p:sp>
      <p:sp>
        <p:nvSpPr>
          <p:cNvPr id="274" name="Text 271"/>
          <p:cNvSpPr/>
          <p:nvPr/>
        </p:nvSpPr>
        <p:spPr>
          <a:xfrm>
            <a:off x="10887551" y="2195619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إجمالي مدة المكالمات الفعالة من SS</a:t>
            </a:r>
            <a:endParaRPr lang="en-US" sz="850" dirty="0"/>
          </a:p>
        </p:txBody>
      </p:sp>
      <p:sp>
        <p:nvSpPr>
          <p:cNvPr id="275" name="Text 272"/>
          <p:cNvSpPr/>
          <p:nvPr/>
        </p:nvSpPr>
        <p:spPr>
          <a:xfrm>
            <a:off x="7432238" y="2195619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مدة جميع المكالمات الفعالة بين SS والطالب بالدقائق</a:t>
            </a:r>
            <a:endParaRPr lang="en-US" sz="850" dirty="0"/>
          </a:p>
        </p:txBody>
      </p:sp>
      <p:sp>
        <p:nvSpPr>
          <p:cNvPr id="276" name="Text 273"/>
          <p:cNvSpPr/>
          <p:nvPr/>
        </p:nvSpPr>
        <p:spPr>
          <a:xfrm>
            <a:off x="3976926" y="2195619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77" name="Text 274"/>
          <p:cNvSpPr/>
          <p:nvPr/>
        </p:nvSpPr>
        <p:spPr>
          <a:xfrm>
            <a:off x="517803" y="2195619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a:t>
            </a:r>
            <a:endParaRPr lang="en-US" sz="850" dirty="0"/>
          </a:p>
        </p:txBody>
      </p:sp>
      <p:sp>
        <p:nvSpPr>
          <p:cNvPr id="278" name="Shape 275"/>
          <p:cNvSpPr/>
          <p:nvPr/>
        </p:nvSpPr>
        <p:spPr>
          <a:xfrm>
            <a:off x="404455" y="22213253"/>
            <a:ext cx="13821489" cy="332661"/>
          </a:xfrm>
          <a:prstGeom prst="rect">
            <a:avLst/>
          </a:prstGeom>
          <a:solidFill>
            <a:srgbClr val="FFFFFF">
              <a:alpha val="4000"/>
            </a:srgbClr>
          </a:solidFill>
          <a:ln/>
        </p:spPr>
      </p:sp>
      <p:sp>
        <p:nvSpPr>
          <p:cNvPr id="279" name="Text 276"/>
          <p:cNvSpPr/>
          <p:nvPr/>
        </p:nvSpPr>
        <p:spPr>
          <a:xfrm>
            <a:off x="10887551" y="2228885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مرات النقل بعد الدفع</a:t>
            </a:r>
            <a:endParaRPr lang="en-US" sz="850" dirty="0"/>
          </a:p>
        </p:txBody>
      </p:sp>
      <p:sp>
        <p:nvSpPr>
          <p:cNvPr id="280" name="Text 277"/>
          <p:cNvSpPr/>
          <p:nvPr/>
        </p:nvSpPr>
        <p:spPr>
          <a:xfrm>
            <a:off x="7432238" y="2228885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عدد مرات نقل الطالب إلى موظف SS جديد بعد الدفع</a:t>
            </a:r>
            <a:endParaRPr lang="en-US" sz="850" dirty="0"/>
          </a:p>
        </p:txBody>
      </p:sp>
      <p:sp>
        <p:nvSpPr>
          <p:cNvPr id="281" name="Text 278"/>
          <p:cNvSpPr/>
          <p:nvPr/>
        </p:nvSpPr>
        <p:spPr>
          <a:xfrm>
            <a:off x="3976926" y="22288857"/>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82" name="Text 279"/>
          <p:cNvSpPr/>
          <p:nvPr/>
        </p:nvSpPr>
        <p:spPr>
          <a:xfrm>
            <a:off x="517803" y="22288857"/>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النقل = تغيير الموظف بعد استقالة الموظف الأصلي</a:t>
            </a:r>
            <a:endParaRPr lang="en-US" sz="850" dirty="0"/>
          </a:p>
        </p:txBody>
      </p:sp>
      <p:sp>
        <p:nvSpPr>
          <p:cNvPr id="283" name="Shape 280"/>
          <p:cNvSpPr/>
          <p:nvPr/>
        </p:nvSpPr>
        <p:spPr>
          <a:xfrm>
            <a:off x="404455" y="22545913"/>
            <a:ext cx="13821489" cy="332661"/>
          </a:xfrm>
          <a:prstGeom prst="rect">
            <a:avLst/>
          </a:prstGeom>
          <a:solidFill>
            <a:srgbClr val="000000">
              <a:alpha val="4000"/>
            </a:srgbClr>
          </a:solidFill>
          <a:ln/>
        </p:spPr>
      </p:sp>
      <p:sp>
        <p:nvSpPr>
          <p:cNvPr id="284" name="Text 281"/>
          <p:cNvSpPr/>
          <p:nvPr/>
        </p:nvSpPr>
        <p:spPr>
          <a:xfrm>
            <a:off x="10887551" y="2262151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أحدث تجديد</a:t>
            </a:r>
            <a:endParaRPr lang="en-US" sz="850" dirty="0"/>
          </a:p>
        </p:txBody>
      </p:sp>
      <p:sp>
        <p:nvSpPr>
          <p:cNvPr id="285" name="Text 282"/>
          <p:cNvSpPr/>
          <p:nvPr/>
        </p:nvSpPr>
        <p:spPr>
          <a:xfrm>
            <a:off x="7432238" y="2262151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 آخر عملية تجديد للدورة</a:t>
            </a:r>
            <a:endParaRPr lang="en-US" sz="850" dirty="0"/>
          </a:p>
        </p:txBody>
      </p:sp>
      <p:sp>
        <p:nvSpPr>
          <p:cNvPr id="286" name="Text 283"/>
          <p:cNvSpPr/>
          <p:nvPr/>
        </p:nvSpPr>
        <p:spPr>
          <a:xfrm>
            <a:off x="3976926" y="2262151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تاريخ</a:t>
            </a:r>
            <a:endParaRPr lang="en-US" sz="850" dirty="0"/>
          </a:p>
        </p:txBody>
      </p:sp>
      <p:sp>
        <p:nvSpPr>
          <p:cNvPr id="287" name="Text 284"/>
          <p:cNvSpPr/>
          <p:nvPr/>
        </p:nvSpPr>
        <p:spPr>
          <a:xfrm>
            <a:off x="517803" y="2262151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إذا فارغ: لم يتم أي تجديد</a:t>
            </a:r>
            <a:endParaRPr lang="en-US" sz="850" dirty="0"/>
          </a:p>
        </p:txBody>
      </p:sp>
      <p:sp>
        <p:nvSpPr>
          <p:cNvPr id="288" name="Shape 285"/>
          <p:cNvSpPr/>
          <p:nvPr/>
        </p:nvSpPr>
        <p:spPr>
          <a:xfrm>
            <a:off x="404455" y="22878574"/>
            <a:ext cx="13821489" cy="332661"/>
          </a:xfrm>
          <a:prstGeom prst="rect">
            <a:avLst/>
          </a:prstGeom>
          <a:solidFill>
            <a:srgbClr val="FFFFFF">
              <a:alpha val="4000"/>
            </a:srgbClr>
          </a:solidFill>
          <a:ln/>
        </p:spPr>
      </p:sp>
      <p:sp>
        <p:nvSpPr>
          <p:cNvPr id="289" name="Text 286"/>
          <p:cNvSpPr/>
          <p:nvPr/>
        </p:nvSpPr>
        <p:spPr>
          <a:xfrm>
            <a:off x="10887551" y="2295417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مبلغ أحدث تجديد (بالدولار)</a:t>
            </a:r>
            <a:endParaRPr lang="en-US" sz="850" dirty="0"/>
          </a:p>
        </p:txBody>
      </p:sp>
      <p:sp>
        <p:nvSpPr>
          <p:cNvPr id="290" name="Text 287"/>
          <p:cNvSpPr/>
          <p:nvPr/>
        </p:nvSpPr>
        <p:spPr>
          <a:xfrm>
            <a:off x="7432238" y="2295417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قيمة أحدث تجديد بالدولار الأمريكي</a:t>
            </a:r>
            <a:endParaRPr lang="en-US" sz="850" dirty="0"/>
          </a:p>
        </p:txBody>
      </p:sp>
      <p:sp>
        <p:nvSpPr>
          <p:cNvPr id="291" name="Text 288"/>
          <p:cNvSpPr/>
          <p:nvPr/>
        </p:nvSpPr>
        <p:spPr>
          <a:xfrm>
            <a:off x="3976926" y="22954178"/>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a:t>
            </a:r>
            <a:endParaRPr lang="en-US" sz="850" dirty="0"/>
          </a:p>
        </p:txBody>
      </p:sp>
      <p:sp>
        <p:nvSpPr>
          <p:cNvPr id="292" name="Text 289"/>
          <p:cNvSpPr/>
          <p:nvPr/>
        </p:nvSpPr>
        <p:spPr>
          <a:xfrm>
            <a:off x="517803" y="22954178"/>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a:t>
            </a:r>
            <a:endParaRPr lang="en-US" sz="850" dirty="0"/>
          </a:p>
        </p:txBody>
      </p:sp>
      <p:sp>
        <p:nvSpPr>
          <p:cNvPr id="293" name="Shape 290"/>
          <p:cNvSpPr/>
          <p:nvPr/>
        </p:nvSpPr>
        <p:spPr>
          <a:xfrm>
            <a:off x="404455" y="23211234"/>
            <a:ext cx="13821489" cy="332661"/>
          </a:xfrm>
          <a:prstGeom prst="rect">
            <a:avLst/>
          </a:prstGeom>
          <a:solidFill>
            <a:srgbClr val="000000">
              <a:alpha val="4000"/>
            </a:srgbClr>
          </a:solidFill>
          <a:ln/>
        </p:spPr>
      </p:sp>
      <p:sp>
        <p:nvSpPr>
          <p:cNvPr id="294" name="Text 291"/>
          <p:cNvSpPr/>
          <p:nvPr/>
        </p:nvSpPr>
        <p:spPr>
          <a:xfrm>
            <a:off x="10887551" y="2328683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لديه طلب تجديد</a:t>
            </a:r>
            <a:endParaRPr lang="en-US" sz="850" dirty="0"/>
          </a:p>
        </p:txBody>
      </p:sp>
      <p:sp>
        <p:nvSpPr>
          <p:cNvPr id="295" name="Text 292"/>
          <p:cNvSpPr/>
          <p:nvPr/>
        </p:nvSpPr>
        <p:spPr>
          <a:xfrm>
            <a:off x="7432238" y="23286839"/>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هل لدى الطالب طلب تجديد (1 = نعم، 0 = لا)</a:t>
            </a:r>
            <a:endParaRPr lang="en-US" sz="850" dirty="0"/>
          </a:p>
        </p:txBody>
      </p:sp>
      <p:sp>
        <p:nvSpPr>
          <p:cNvPr id="296" name="Text 293"/>
          <p:cNvSpPr/>
          <p:nvPr/>
        </p:nvSpPr>
        <p:spPr>
          <a:xfrm>
            <a:off x="3976926" y="23286839"/>
            <a:ext cx="322099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رقم (0/1)</a:t>
            </a:r>
            <a:endParaRPr lang="en-US" sz="850" dirty="0"/>
          </a:p>
        </p:txBody>
      </p:sp>
      <p:sp>
        <p:nvSpPr>
          <p:cNvPr id="297" name="Text 294"/>
          <p:cNvSpPr/>
          <p:nvPr/>
        </p:nvSpPr>
        <p:spPr>
          <a:xfrm>
            <a:off x="517803" y="23286839"/>
            <a:ext cx="3224808" cy="181451"/>
          </a:xfrm>
          <a:prstGeom prst="rect">
            <a:avLst/>
          </a:prstGeom>
          <a:noFill/>
          <a:ln/>
        </p:spPr>
        <p:txBody>
          <a:bodyPr wrap="none" lIns="0" tIns="0" rIns="0" bIns="0" rtlCol="0" anchor="t"/>
          <a:lstStyle/>
          <a:p>
            <a:pPr rtl="1" algn="l" indent="0" marL="0">
              <a:lnSpc>
                <a:spcPts val="1400"/>
              </a:lnSpc>
              <a:buNone/>
            </a:pPr>
            <a:r>
              <a:rPr lang="en-US" sz="850" dirty="0">
                <a:solidFill>
                  <a:srgbClr val="272525"/>
                </a:solidFill>
                <a:latin typeface="Inter" pitchFamily="34" charset="0"/>
                <a:ea typeface="Inter" pitchFamily="34" charset="-122"/>
                <a:cs typeface="Inter" pitchFamily="34" charset="-120"/>
              </a:rPr>
              <a:t>—</a:t>
            </a:r>
            <a:endParaRPr lang="en-US" sz="850" dirty="0"/>
          </a:p>
        </p:txBody>
      </p:sp>
      <p:sp>
        <p:nvSpPr>
          <p:cNvPr id="298" name="Text 295"/>
          <p:cNvSpPr/>
          <p:nvPr/>
        </p:nvSpPr>
        <p:spPr>
          <a:xfrm>
            <a:off x="396835" y="23679031"/>
            <a:ext cx="13836729" cy="181451"/>
          </a:xfrm>
          <a:prstGeom prst="rect">
            <a:avLst/>
          </a:prstGeom>
          <a:noFill/>
          <a:ln/>
        </p:spPr>
        <p:txBody>
          <a:bodyPr wrap="none" lIns="0" tIns="0" rIns="0" bIns="0" rtlCol="0" anchor="t"/>
          <a:lstStyle/>
          <a:p>
            <a:pPr algn="r" indent="0" marL="0">
              <a:lnSpc>
                <a:spcPts val="1400"/>
              </a:lnSpc>
              <a:buNone/>
            </a:pPr>
            <a:endParaRPr lang="en-US" sz="8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9688235" y="438388"/>
            <a:ext cx="4384238" cy="547926"/>
          </a:xfrm>
          <a:prstGeom prst="rect">
            <a:avLst/>
          </a:prstGeom>
          <a:noFill/>
          <a:ln/>
        </p:spPr>
        <p:txBody>
          <a:bodyPr wrap="none" lIns="0" tIns="0" rIns="0" bIns="0" rtlCol="0" anchor="t"/>
          <a:lstStyle/>
          <a:p>
            <a:pPr rtl="1" algn="r" indent="0" marL="0">
              <a:lnSpc>
                <a:spcPts val="4300"/>
              </a:lnSpc>
              <a:buNone/>
            </a:pPr>
            <a:r>
              <a:rPr lang="en-US" sz="3450" b="1" dirty="0">
                <a:solidFill>
                  <a:srgbClr val="F95F88"/>
                </a:solidFill>
                <a:latin typeface="Petrona Bold" pitchFamily="34" charset="0"/>
                <a:ea typeface="Petrona Bold" pitchFamily="34" charset="-122"/>
                <a:cs typeface="Petrona Bold" pitchFamily="34" charset="-120"/>
              </a:rPr>
              <a:t>إطار نافذة جوهاري</a:t>
            </a:r>
            <a:endParaRPr lang="en-US" sz="3450" dirty="0"/>
          </a:p>
        </p:txBody>
      </p:sp>
      <p:sp>
        <p:nvSpPr>
          <p:cNvPr id="5" name="Text 2"/>
          <p:cNvSpPr/>
          <p:nvPr/>
        </p:nvSpPr>
        <p:spPr>
          <a:xfrm>
            <a:off x="12723495" y="1368862"/>
            <a:ext cx="1348978" cy="255032"/>
          </a:xfrm>
          <a:prstGeom prst="rect">
            <a:avLst/>
          </a:prstGeom>
          <a:noFill/>
          <a:ln/>
        </p:spPr>
        <p:txBody>
          <a:bodyPr wrap="none" lIns="0" tIns="0" rIns="0" bIns="0" rtlCol="0" anchor="t"/>
          <a:lstStyle/>
          <a:p>
            <a:pPr algn="r" indent="0" marL="0">
              <a:lnSpc>
                <a:spcPts val="2000"/>
              </a:lnSpc>
              <a:buNone/>
            </a:pPr>
            <a:endParaRPr lang="en-US" sz="1250" dirty="0"/>
          </a:p>
        </p:txBody>
      </p:sp>
      <p:pic>
        <p:nvPicPr>
          <p:cNvPr id="6" name="Image 1" descr="preencoded.png">    </p:cNvPr>
          <p:cNvPicPr>
            <a:picLocks noChangeAspect="1"/>
          </p:cNvPicPr>
          <p:nvPr/>
        </p:nvPicPr>
        <p:blipFill>
          <a:blip r:embed="rId2"/>
          <a:stretch>
            <a:fillRect/>
          </a:stretch>
        </p:blipFill>
        <p:spPr>
          <a:xfrm>
            <a:off x="4575334" y="1404699"/>
            <a:ext cx="5464731" cy="5808702"/>
          </a:xfrm>
          <a:prstGeom prst="rect">
            <a:avLst/>
          </a:prstGeom>
        </p:spPr>
      </p:pic>
      <p:sp>
        <p:nvSpPr>
          <p:cNvPr id="7" name="Text 3"/>
          <p:cNvSpPr/>
          <p:nvPr/>
        </p:nvSpPr>
        <p:spPr>
          <a:xfrm>
            <a:off x="2288381" y="7392710"/>
            <a:ext cx="10038636" cy="255032"/>
          </a:xfrm>
          <a:prstGeom prst="rect">
            <a:avLst/>
          </a:prstGeom>
          <a:noFill/>
          <a:ln/>
        </p:spPr>
        <p:txBody>
          <a:bodyPr wrap="none" lIns="0" tIns="0" rIns="0" bIns="0" rtlCol="0" anchor="t"/>
          <a:lstStyle/>
          <a:p>
            <a:pPr algn="r" indent="0" marL="0">
              <a:lnSpc>
                <a:spcPts val="2000"/>
              </a:lnSpc>
              <a:buNone/>
            </a:pPr>
            <a:endParaRPr lang="en-US" sz="1250" dirty="0"/>
          </a:p>
        </p:txBody>
      </p:sp>
      <p:sp>
        <p:nvSpPr>
          <p:cNvPr id="8" name="Text 4"/>
          <p:cNvSpPr/>
          <p:nvPr/>
        </p:nvSpPr>
        <p:spPr>
          <a:xfrm>
            <a:off x="542925" y="1368862"/>
            <a:ext cx="1348978" cy="255032"/>
          </a:xfrm>
          <a:prstGeom prst="rect">
            <a:avLst/>
          </a:prstGeom>
          <a:noFill/>
          <a:ln/>
        </p:spPr>
        <p:txBody>
          <a:bodyPr wrap="none" lIns="0" tIns="0" rIns="0" bIns="0" rtlCol="0" anchor="t"/>
          <a:lstStyle/>
          <a:p>
            <a:pPr algn="r" indent="0" marL="0">
              <a:lnSpc>
                <a:spcPts val="2000"/>
              </a:lnSpc>
              <a:buNone/>
            </a:pPr>
            <a:endParaRPr lang="en-US" sz="12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8695968" y="420172"/>
            <a:ext cx="5401032" cy="523875"/>
          </a:xfrm>
          <a:prstGeom prst="rect">
            <a:avLst/>
          </a:prstGeom>
          <a:noFill/>
          <a:ln/>
        </p:spPr>
        <p:txBody>
          <a:bodyPr wrap="none" lIns="0" tIns="0" rIns="0" bIns="0" rtlCol="0" anchor="t"/>
          <a:lstStyle/>
          <a:p>
            <a:pPr rtl="1" algn="r" indent="0" marL="0">
              <a:lnSpc>
                <a:spcPts val="4100"/>
              </a:lnSpc>
              <a:buNone/>
            </a:pPr>
            <a:r>
              <a:rPr lang="en-US" sz="3300" b="1" dirty="0">
                <a:solidFill>
                  <a:srgbClr val="F95F88"/>
                </a:solidFill>
                <a:latin typeface="Petrona Bold" pitchFamily="34" charset="0"/>
                <a:ea typeface="Petrona Bold" pitchFamily="34" charset="-122"/>
                <a:cs typeface="Petrona Bold" pitchFamily="34" charset="-120"/>
              </a:rPr>
              <a:t>نسخ الصيغ: مفيد أم عديم الفائدة؟</a:t>
            </a:r>
            <a:endParaRPr lang="en-US" sz="3300" dirty="0"/>
          </a:p>
        </p:txBody>
      </p:sp>
      <p:pic>
        <p:nvPicPr>
          <p:cNvPr id="5" name="Image 1" descr="preencoded.png">    </p:cNvPr>
          <p:cNvPicPr>
            <a:picLocks noChangeAspect="1"/>
          </p:cNvPicPr>
          <p:nvPr/>
        </p:nvPicPr>
        <p:blipFill>
          <a:blip r:embed="rId2"/>
          <a:stretch>
            <a:fillRect/>
          </a:stretch>
        </p:blipFill>
        <p:spPr>
          <a:xfrm>
            <a:off x="10185440" y="1344097"/>
            <a:ext cx="3911560" cy="5912882"/>
          </a:xfrm>
          <a:prstGeom prst="rect">
            <a:avLst/>
          </a:prstGeom>
        </p:spPr>
      </p:pic>
      <p:sp>
        <p:nvSpPr>
          <p:cNvPr id="6" name="Text 2"/>
          <p:cNvSpPr/>
          <p:nvPr/>
        </p:nvSpPr>
        <p:spPr>
          <a:xfrm>
            <a:off x="7501057" y="7428428"/>
            <a:ext cx="6595943" cy="243840"/>
          </a:xfrm>
          <a:prstGeom prst="rect">
            <a:avLst/>
          </a:prstGeom>
          <a:noFill/>
          <a:ln/>
        </p:spPr>
        <p:txBody>
          <a:bodyPr wrap="none" lIns="0" tIns="0" rIns="0" bIns="0" rtlCol="0" anchor="t"/>
          <a:lstStyle/>
          <a:p>
            <a:pPr algn="r" indent="0" marL="0">
              <a:lnSpc>
                <a:spcPts val="1900"/>
              </a:lnSpc>
              <a:buNone/>
            </a:pPr>
            <a:endParaRPr lang="en-US" sz="1200" dirty="0"/>
          </a:p>
        </p:txBody>
      </p:sp>
      <p:pic>
        <p:nvPicPr>
          <p:cNvPr id="7" name="Image 2" descr="preencoded.png">    </p:cNvPr>
          <p:cNvPicPr>
            <a:picLocks noChangeAspect="1"/>
          </p:cNvPicPr>
          <p:nvPr/>
        </p:nvPicPr>
        <p:blipFill>
          <a:blip r:embed="rId3"/>
          <a:stretch>
            <a:fillRect/>
          </a:stretch>
        </p:blipFill>
        <p:spPr>
          <a:xfrm>
            <a:off x="2922270" y="1344097"/>
            <a:ext cx="4199453" cy="2638901"/>
          </a:xfrm>
          <a:prstGeom prst="rect">
            <a:avLst/>
          </a:prstGeom>
        </p:spPr>
      </p:pic>
      <p:sp>
        <p:nvSpPr>
          <p:cNvPr id="8" name="Text 3"/>
          <p:cNvSpPr/>
          <p:nvPr/>
        </p:nvSpPr>
        <p:spPr>
          <a:xfrm>
            <a:off x="1811298" y="4154448"/>
            <a:ext cx="5310426" cy="314325"/>
          </a:xfrm>
          <a:prstGeom prst="rect">
            <a:avLst/>
          </a:prstGeom>
          <a:noFill/>
          <a:ln/>
        </p:spPr>
        <p:txBody>
          <a:bodyPr wrap="none" lIns="0" tIns="0" rIns="0" bIns="0" rtlCol="0" anchor="t"/>
          <a:lstStyle/>
          <a:p>
            <a:pPr rtl="1" algn="r" indent="0" marL="0">
              <a:lnSpc>
                <a:spcPts val="2450"/>
              </a:lnSpc>
              <a:buNone/>
            </a:pPr>
            <a:r>
              <a:rPr lang="en-US" sz="1950" b="1" dirty="0">
                <a:solidFill>
                  <a:srgbClr val="F95F88"/>
                </a:solidFill>
                <a:latin typeface="Petrona Bold" pitchFamily="34" charset="0"/>
                <a:ea typeface="Petrona Bold" pitchFamily="34" charset="-122"/>
                <a:cs typeface="Petrona Bold" pitchFamily="34" charset="-120"/>
              </a:rPr>
              <a:t>بدون تقنية، التقنيات أفضل من مجرد الكتابة العشوائية.</a:t>
            </a:r>
            <a:endParaRPr lang="en-US" sz="1950" dirty="0"/>
          </a:p>
        </p:txBody>
      </p:sp>
      <p:sp>
        <p:nvSpPr>
          <p:cNvPr id="9" name="Text 4"/>
          <p:cNvSpPr/>
          <p:nvPr/>
        </p:nvSpPr>
        <p:spPr>
          <a:xfrm>
            <a:off x="2554843" y="4621173"/>
            <a:ext cx="4566880" cy="314325"/>
          </a:xfrm>
          <a:prstGeom prst="rect">
            <a:avLst/>
          </a:prstGeom>
          <a:noFill/>
          <a:ln/>
        </p:spPr>
        <p:txBody>
          <a:bodyPr wrap="none" lIns="0" tIns="0" rIns="0" bIns="0" rtlCol="0" anchor="t"/>
          <a:lstStyle/>
          <a:p>
            <a:pPr rtl="1" algn="r" indent="0" marL="0">
              <a:lnSpc>
                <a:spcPts val="2450"/>
              </a:lnSpc>
              <a:buNone/>
            </a:pPr>
            <a:r>
              <a:rPr lang="en-US" sz="1950" b="1" dirty="0">
                <a:solidFill>
                  <a:srgbClr val="F95F88"/>
                </a:solidFill>
                <a:latin typeface="Petrona Bold" pitchFamily="34" charset="0"/>
                <a:ea typeface="Petrona Bold" pitchFamily="34" charset="-122"/>
                <a:cs typeface="Petrona Bold" pitchFamily="34" charset="-120"/>
              </a:rPr>
              <a:t>مع وجود تقنية، يمكن استخدام التقنيات كمرجع.</a:t>
            </a:r>
            <a:endParaRPr lang="en-US" sz="19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641437"/>
          </a:xfrm>
          <a:prstGeom prst="rect">
            <a:avLst/>
          </a:prstGeom>
        </p:spPr>
      </p:pic>
      <p:sp>
        <p:nvSpPr>
          <p:cNvPr id="3" name="Shape 0"/>
          <p:cNvSpPr/>
          <p:nvPr/>
        </p:nvSpPr>
        <p:spPr>
          <a:xfrm>
            <a:off x="0" y="0"/>
            <a:ext cx="14630400" cy="8641437"/>
          </a:xfrm>
          <a:prstGeom prst="rect">
            <a:avLst/>
          </a:prstGeom>
          <a:solidFill>
            <a:srgbClr val="FDFAF7">
              <a:alpha val="85000"/>
            </a:srgbClr>
          </a:solidFill>
          <a:ln/>
        </p:spPr>
      </p:sp>
      <p:sp>
        <p:nvSpPr>
          <p:cNvPr id="4" name="Text 1"/>
          <p:cNvSpPr/>
          <p:nvPr/>
        </p:nvSpPr>
        <p:spPr>
          <a:xfrm>
            <a:off x="9655731" y="441246"/>
            <a:ext cx="4413052" cy="551617"/>
          </a:xfrm>
          <a:prstGeom prst="rect">
            <a:avLst/>
          </a:prstGeom>
          <a:noFill/>
          <a:ln/>
        </p:spPr>
        <p:txBody>
          <a:bodyPr wrap="none" lIns="0" tIns="0" rIns="0" bIns="0" rtlCol="0" anchor="t"/>
          <a:lstStyle/>
          <a:p>
            <a:pPr rtl="1" algn="r" indent="0" marL="0">
              <a:lnSpc>
                <a:spcPts val="4300"/>
              </a:lnSpc>
              <a:buNone/>
            </a:pPr>
            <a:r>
              <a:rPr lang="en-US" sz="3450" b="1" dirty="0">
                <a:solidFill>
                  <a:srgbClr val="F95F88"/>
                </a:solidFill>
                <a:latin typeface="Petrona Bold" pitchFamily="34" charset="0"/>
                <a:ea typeface="Petrona Bold" pitchFamily="34" charset="-122"/>
                <a:cs typeface="Petrona Bold" pitchFamily="34" charset="-120"/>
              </a:rPr>
              <a:t>3 إضافات (Plugins)</a:t>
            </a:r>
            <a:endParaRPr lang="en-US" sz="3450" dirty="0"/>
          </a:p>
        </p:txBody>
      </p:sp>
      <p:pic>
        <p:nvPicPr>
          <p:cNvPr id="5" name="Image 1" descr="preencoded.png">    </p:cNvPr>
          <p:cNvPicPr>
            <a:picLocks noChangeAspect="1"/>
          </p:cNvPicPr>
          <p:nvPr/>
        </p:nvPicPr>
        <p:blipFill>
          <a:blip r:embed="rId2"/>
          <a:stretch>
            <a:fillRect/>
          </a:stretch>
        </p:blipFill>
        <p:spPr>
          <a:xfrm>
            <a:off x="9700141" y="1233487"/>
            <a:ext cx="4368641" cy="2699980"/>
          </a:xfrm>
          <a:prstGeom prst="rect">
            <a:avLst/>
          </a:prstGeom>
        </p:spPr>
      </p:pic>
      <p:sp>
        <p:nvSpPr>
          <p:cNvPr id="6" name="Text 2"/>
          <p:cNvSpPr/>
          <p:nvPr/>
        </p:nvSpPr>
        <p:spPr>
          <a:xfrm>
            <a:off x="10781228" y="4133969"/>
            <a:ext cx="2206466" cy="275749"/>
          </a:xfrm>
          <a:prstGeom prst="rect">
            <a:avLst/>
          </a:prstGeom>
          <a:noFill/>
          <a:ln/>
        </p:spPr>
        <p:txBody>
          <a:bodyPr wrap="none" lIns="0" tIns="0" rIns="0" bIns="0" rtlCol="0" anchor="t"/>
          <a:lstStyle/>
          <a:p>
            <a:pPr rtl="1" algn="ctr"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 (تجميع الأجزاء المتناثرة):</a:t>
            </a:r>
            <a:endParaRPr lang="en-US" sz="1700" dirty="0"/>
          </a:p>
        </p:txBody>
      </p:sp>
      <p:sp>
        <p:nvSpPr>
          <p:cNvPr id="7" name="Text 3"/>
          <p:cNvSpPr/>
          <p:nvPr/>
        </p:nvSpPr>
        <p:spPr>
          <a:xfrm>
            <a:off x="9700141" y="4505920"/>
            <a:ext cx="4368641" cy="256699"/>
          </a:xfrm>
          <a:prstGeom prst="rect">
            <a:avLst/>
          </a:prstGeom>
          <a:noFill/>
          <a:ln/>
        </p:spPr>
        <p:txBody>
          <a:bodyPr wrap="none" lIns="0" tIns="0" rIns="0" bIns="0" rtlCol="0" anchor="t"/>
          <a:lstStyle/>
          <a:p>
            <a:pPr rtl="1" algn="r" indent="0" marL="0">
              <a:lnSpc>
                <a:spcPts val="2000"/>
              </a:lnSpc>
              <a:buNone/>
            </a:pPr>
            <a:r>
              <a:rPr lang="en-US" sz="1250" dirty="0">
                <a:solidFill>
                  <a:srgbClr val="272525"/>
                </a:solidFill>
                <a:latin typeface="Inter" pitchFamily="34" charset="0"/>
                <a:ea typeface="Inter" pitchFamily="34" charset="-122"/>
                <a:cs typeface="Inter" pitchFamily="34" charset="-120"/>
              </a:rPr>
              <a:t>توسيع ودمج المعلومات المجزأة في موجهات فعالة.</a:t>
            </a:r>
            <a:endParaRPr lang="en-US" sz="1250" dirty="0"/>
          </a:p>
        </p:txBody>
      </p:sp>
      <p:pic>
        <p:nvPicPr>
          <p:cNvPr id="8" name="Image 2" descr="preencoded.png">    </p:cNvPr>
          <p:cNvPicPr>
            <a:picLocks noChangeAspect="1"/>
          </p:cNvPicPr>
          <p:nvPr/>
        </p:nvPicPr>
        <p:blipFill>
          <a:blip r:embed="rId3"/>
          <a:stretch>
            <a:fillRect/>
          </a:stretch>
        </p:blipFill>
        <p:spPr>
          <a:xfrm>
            <a:off x="5130879" y="1233487"/>
            <a:ext cx="4368760" cy="2699980"/>
          </a:xfrm>
          <a:prstGeom prst="rect">
            <a:avLst/>
          </a:prstGeom>
        </p:spPr>
      </p:pic>
      <p:sp>
        <p:nvSpPr>
          <p:cNvPr id="9" name="Text 4"/>
          <p:cNvSpPr/>
          <p:nvPr/>
        </p:nvSpPr>
        <p:spPr>
          <a:xfrm>
            <a:off x="6069806" y="4133969"/>
            <a:ext cx="2490907" cy="275749"/>
          </a:xfrm>
          <a:prstGeom prst="rect">
            <a:avLst/>
          </a:prstGeom>
          <a:noFill/>
          <a:ln/>
        </p:spPr>
        <p:txBody>
          <a:bodyPr wrap="none" lIns="0" tIns="0" rIns="0" bIns="0" rtlCol="0" anchor="t"/>
          <a:lstStyle/>
          <a:p>
            <a:pPr rtl="1" algn="ctr"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(تحويل الكلام إلى نص منظم):</a:t>
            </a:r>
            <a:endParaRPr lang="en-US" sz="1700" dirty="0"/>
          </a:p>
        </p:txBody>
      </p:sp>
      <p:sp>
        <p:nvSpPr>
          <p:cNvPr id="10" name="Text 5"/>
          <p:cNvSpPr/>
          <p:nvPr/>
        </p:nvSpPr>
        <p:spPr>
          <a:xfrm>
            <a:off x="5130879" y="4505920"/>
            <a:ext cx="4368760" cy="256699"/>
          </a:xfrm>
          <a:prstGeom prst="rect">
            <a:avLst/>
          </a:prstGeom>
          <a:noFill/>
          <a:ln/>
        </p:spPr>
        <p:txBody>
          <a:bodyPr wrap="none" lIns="0" tIns="0" rIns="0" bIns="0" rtlCol="0" anchor="t"/>
          <a:lstStyle/>
          <a:p>
            <a:pPr rtl="1" algn="r" indent="0" marL="0">
              <a:lnSpc>
                <a:spcPts val="2000"/>
              </a:lnSpc>
              <a:buNone/>
            </a:pPr>
            <a:r>
              <a:rPr lang="en-US" sz="1250" dirty="0">
                <a:solidFill>
                  <a:srgbClr val="272525"/>
                </a:solidFill>
                <a:latin typeface="Inter" pitchFamily="34" charset="0"/>
                <a:ea typeface="Inter" pitchFamily="34" charset="-122"/>
                <a:cs typeface="Inter" pitchFamily="34" charset="-120"/>
              </a:rPr>
              <a:t>تحويل التعبير الشفهي إلى موجهات مكتوبة.</a:t>
            </a:r>
            <a:endParaRPr lang="en-US" sz="1250" dirty="0"/>
          </a:p>
        </p:txBody>
      </p:sp>
      <p:pic>
        <p:nvPicPr>
          <p:cNvPr id="11" name="Image 3" descr="preencoded.png">    </p:cNvPr>
          <p:cNvPicPr>
            <a:picLocks noChangeAspect="1"/>
          </p:cNvPicPr>
          <p:nvPr/>
        </p:nvPicPr>
        <p:blipFill>
          <a:blip r:embed="rId4"/>
          <a:stretch>
            <a:fillRect/>
          </a:stretch>
        </p:blipFill>
        <p:spPr>
          <a:xfrm>
            <a:off x="561618" y="1233487"/>
            <a:ext cx="4368760" cy="2699980"/>
          </a:xfrm>
          <a:prstGeom prst="rect">
            <a:avLst/>
          </a:prstGeom>
        </p:spPr>
      </p:pic>
      <p:sp>
        <p:nvSpPr>
          <p:cNvPr id="12" name="Text 6"/>
          <p:cNvSpPr/>
          <p:nvPr/>
        </p:nvSpPr>
        <p:spPr>
          <a:xfrm>
            <a:off x="1642824" y="4133969"/>
            <a:ext cx="2206466" cy="275749"/>
          </a:xfrm>
          <a:prstGeom prst="rect">
            <a:avLst/>
          </a:prstGeom>
          <a:noFill/>
          <a:ln/>
        </p:spPr>
        <p:txBody>
          <a:bodyPr wrap="none" lIns="0" tIns="0" rIns="0" bIns="0" rtlCol="0" anchor="t"/>
          <a:lstStyle/>
          <a:p>
            <a:pPr rtl="1" algn="ctr"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 (بناء الموجهات تلقائيًا):</a:t>
            </a:r>
            <a:endParaRPr lang="en-US" sz="1700" dirty="0"/>
          </a:p>
        </p:txBody>
      </p:sp>
      <p:sp>
        <p:nvSpPr>
          <p:cNvPr id="13" name="Text 7"/>
          <p:cNvSpPr/>
          <p:nvPr/>
        </p:nvSpPr>
        <p:spPr>
          <a:xfrm>
            <a:off x="561618" y="4505920"/>
            <a:ext cx="4368760" cy="256699"/>
          </a:xfrm>
          <a:prstGeom prst="rect">
            <a:avLst/>
          </a:prstGeom>
          <a:noFill/>
          <a:ln/>
        </p:spPr>
        <p:txBody>
          <a:bodyPr wrap="none" lIns="0" tIns="0" rIns="0" bIns="0" rtlCol="0" anchor="t"/>
          <a:lstStyle/>
          <a:p>
            <a:pPr rtl="1" algn="r" indent="0" marL="0">
              <a:lnSpc>
                <a:spcPts val="2000"/>
              </a:lnSpc>
              <a:buNone/>
            </a:pPr>
            <a:r>
              <a:rPr lang="en-US" sz="1250" dirty="0">
                <a:solidFill>
                  <a:srgbClr val="272525"/>
                </a:solidFill>
                <a:latin typeface="Inter" pitchFamily="34" charset="0"/>
                <a:ea typeface="Inter" pitchFamily="34" charset="-122"/>
                <a:cs typeface="Inter" pitchFamily="34" charset="-120"/>
              </a:rPr>
              <a:t>تكييف الموجهات البسيطة إلى موجهات منظمة.</a:t>
            </a:r>
            <a:endParaRPr lang="en-US" sz="1250" dirty="0"/>
          </a:p>
        </p:txBody>
      </p:sp>
      <p:pic>
        <p:nvPicPr>
          <p:cNvPr id="14" name="Image 4" descr="preencoded.png">    </p:cNvPr>
          <p:cNvPicPr>
            <a:picLocks noChangeAspect="1"/>
          </p:cNvPicPr>
          <p:nvPr/>
        </p:nvPicPr>
        <p:blipFill>
          <a:blip r:embed="rId5"/>
          <a:stretch>
            <a:fillRect/>
          </a:stretch>
        </p:blipFill>
        <p:spPr>
          <a:xfrm>
            <a:off x="561618" y="4943118"/>
            <a:ext cx="13507164" cy="925354"/>
          </a:xfrm>
          <a:prstGeom prst="rect">
            <a:avLst/>
          </a:prstGeom>
        </p:spPr>
      </p:pic>
      <p:pic>
        <p:nvPicPr>
          <p:cNvPr id="15" name="Image 5" descr="preencoded.png">    </p:cNvPr>
          <p:cNvPicPr>
            <a:picLocks noChangeAspect="1"/>
          </p:cNvPicPr>
          <p:nvPr/>
        </p:nvPicPr>
        <p:blipFill>
          <a:blip r:embed="rId6"/>
          <a:stretch>
            <a:fillRect/>
          </a:stretch>
        </p:blipFill>
        <p:spPr>
          <a:xfrm>
            <a:off x="561618" y="6088975"/>
            <a:ext cx="13507164" cy="925354"/>
          </a:xfrm>
          <a:prstGeom prst="rect">
            <a:avLst/>
          </a:prstGeom>
        </p:spPr>
      </p:pic>
      <p:pic>
        <p:nvPicPr>
          <p:cNvPr id="16" name="Image 6" descr="preencoded.png">    </p:cNvPr>
          <p:cNvPicPr>
            <a:picLocks noChangeAspect="1"/>
          </p:cNvPicPr>
          <p:nvPr/>
        </p:nvPicPr>
        <p:blipFill>
          <a:blip r:embed="rId7"/>
          <a:stretch>
            <a:fillRect/>
          </a:stretch>
        </p:blipFill>
        <p:spPr>
          <a:xfrm>
            <a:off x="561618" y="7234833"/>
            <a:ext cx="13507164" cy="92535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1182112"/>
          </a:xfrm>
          <a:prstGeom prst="rect">
            <a:avLst/>
          </a:prstGeom>
        </p:spPr>
      </p:pic>
      <p:sp>
        <p:nvSpPr>
          <p:cNvPr id="3" name="Shape 0"/>
          <p:cNvSpPr/>
          <p:nvPr/>
        </p:nvSpPr>
        <p:spPr>
          <a:xfrm>
            <a:off x="0" y="0"/>
            <a:ext cx="14630400" cy="11182112"/>
          </a:xfrm>
          <a:prstGeom prst="rect">
            <a:avLst/>
          </a:prstGeom>
          <a:solidFill>
            <a:srgbClr val="FDFAF7">
              <a:alpha val="85000"/>
            </a:srgbClr>
          </a:solidFill>
          <a:ln/>
        </p:spPr>
      </p:sp>
      <p:sp>
        <p:nvSpPr>
          <p:cNvPr id="4" name="Text 1"/>
          <p:cNvSpPr/>
          <p:nvPr/>
        </p:nvSpPr>
        <p:spPr>
          <a:xfrm>
            <a:off x="10734556" y="311825"/>
            <a:ext cx="3499009" cy="389930"/>
          </a:xfrm>
          <a:prstGeom prst="rect">
            <a:avLst/>
          </a:prstGeom>
          <a:noFill/>
          <a:ln/>
        </p:spPr>
        <p:txBody>
          <a:bodyPr wrap="none" lIns="0" tIns="0" rIns="0" bIns="0" rtlCol="0" anchor="t"/>
          <a:lstStyle/>
          <a:p>
            <a:pPr rtl="1" algn="r"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إضافة: تجميع الأجزاء المتناثرة</a:t>
            </a:r>
            <a:endParaRPr lang="en-US" sz="2450" dirty="0"/>
          </a:p>
        </p:txBody>
      </p:sp>
      <p:sp>
        <p:nvSpPr>
          <p:cNvPr id="5" name="Shape 2"/>
          <p:cNvSpPr/>
          <p:nvPr/>
        </p:nvSpPr>
        <p:spPr>
          <a:xfrm>
            <a:off x="396835" y="871776"/>
            <a:ext cx="13836729" cy="8062555"/>
          </a:xfrm>
          <a:prstGeom prst="roundRect">
            <a:avLst>
              <a:gd name="adj" fmla="val 591"/>
            </a:avLst>
          </a:prstGeom>
          <a:solidFill>
            <a:srgbClr val="B6D6FC"/>
          </a:solidFill>
          <a:ln/>
        </p:spPr>
      </p:sp>
      <p:pic>
        <p:nvPicPr>
          <p:cNvPr id="6" name="Image 1" descr="preencoded.png">    </p:cNvPr>
          <p:cNvPicPr>
            <a:picLocks noChangeAspect="1"/>
          </p:cNvPicPr>
          <p:nvPr/>
        </p:nvPicPr>
        <p:blipFill>
          <a:blip r:embed="rId2"/>
          <a:stretch>
            <a:fillRect/>
          </a:stretch>
        </p:blipFill>
        <p:spPr>
          <a:xfrm>
            <a:off x="13978533" y="1036201"/>
            <a:ext cx="141684" cy="113348"/>
          </a:xfrm>
          <a:prstGeom prst="rect">
            <a:avLst/>
          </a:prstGeom>
        </p:spPr>
      </p:pic>
      <p:sp>
        <p:nvSpPr>
          <p:cNvPr id="7" name="Text 3"/>
          <p:cNvSpPr/>
          <p:nvPr/>
        </p:nvSpPr>
        <p:spPr>
          <a:xfrm>
            <a:off x="510183" y="1013460"/>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أنت مساعد متخصص في تحويل الموجهات، بارع في تحويل أجزاء لغة المستخدم إلى موجهات ذكاء اصطناعي فعالة. عندما يقدم المستخدم كلمات أو أجزاء قصيرة فقط، ستقوم بما يلي:</a:t>
            </a:r>
            <a:endParaRPr lang="en-US" sz="850" dirty="0"/>
          </a:p>
        </p:txBody>
      </p:sp>
      <p:sp>
        <p:nvSpPr>
          <p:cNvPr id="8" name="Text 4"/>
          <p:cNvSpPr/>
          <p:nvPr/>
        </p:nvSpPr>
        <p:spPr>
          <a:xfrm>
            <a:off x="12305824" y="1308259"/>
            <a:ext cx="1559362" cy="194905"/>
          </a:xfrm>
          <a:prstGeom prst="rect">
            <a:avLst/>
          </a:prstGeom>
          <a:noFill/>
          <a:ln/>
        </p:spPr>
        <p:txBody>
          <a:bodyPr wrap="none" lIns="0" tIns="0" rIns="0" bIns="0" rtlCol="0" anchor="t"/>
          <a:lstStyle/>
          <a:p>
            <a:pPr rtl="1" algn="r" indent="0" marL="0">
              <a:lnSpc>
                <a:spcPts val="1500"/>
              </a:lnSpc>
              <a:buNone/>
            </a:pPr>
            <a:r>
              <a:rPr lang="en-US" sz="1200" b="1" dirty="0">
                <a:solidFill>
                  <a:srgbClr val="000000"/>
                </a:solidFill>
                <a:latin typeface="Petrona Bold" pitchFamily="34" charset="0"/>
                <a:ea typeface="Petrona Bold" pitchFamily="34" charset="-122"/>
                <a:cs typeface="Petrona Bold" pitchFamily="34" charset="-120"/>
              </a:rPr>
              <a:t>سير العمل:</a:t>
            </a:r>
            <a:endParaRPr lang="en-US" sz="1200" dirty="0"/>
          </a:p>
        </p:txBody>
      </p:sp>
      <p:sp>
        <p:nvSpPr>
          <p:cNvPr id="9" name="Text 5"/>
          <p:cNvSpPr/>
          <p:nvPr/>
        </p:nvSpPr>
        <p:spPr>
          <a:xfrm>
            <a:off x="510183" y="1616512"/>
            <a:ext cx="13355002" cy="181451"/>
          </a:xfrm>
          <a:prstGeom prst="rect">
            <a:avLst/>
          </a:prstGeom>
          <a:noFill/>
          <a:ln/>
        </p:spPr>
        <p:txBody>
          <a:bodyPr wrap="none" lIns="0" tIns="0" rIns="0" bIns="0" rtlCol="0" anchor="t"/>
          <a:lstStyle/>
          <a:p>
            <a:pPr rtl="1" algn="r" marL="342900" indent="-342900">
              <a:lnSpc>
                <a:spcPts val="1400"/>
              </a:lnSpc>
              <a:buSzPct val="100000"/>
              <a:buFont typeface="+mj-lt"/>
              <a:buAutoNum type="arabicPeriod" startAt="1"/>
            </a:pPr>
            <a:r>
              <a:rPr lang="en-US" sz="850" b="1" dirty="0">
                <a:solidFill>
                  <a:srgbClr val="000000"/>
                </a:solidFill>
                <a:latin typeface="Inter" pitchFamily="34" charset="0"/>
                <a:ea typeface="Inter" pitchFamily="34" charset="-122"/>
                <a:cs typeface="Inter" pitchFamily="34" charset="-120"/>
              </a:rPr>
              <a:t>فهم وتخمين النية:</a:t>
            </a:r>
            <a:endParaRPr lang="en-US" sz="850" dirty="0"/>
          </a:p>
        </p:txBody>
      </p:sp>
      <p:sp>
        <p:nvSpPr>
          <p:cNvPr id="10" name="Text 6"/>
          <p:cNvSpPr/>
          <p:nvPr/>
        </p:nvSpPr>
        <p:spPr>
          <a:xfrm>
            <a:off x="510183" y="1837611"/>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تحليل الكلمات المفتاحية أو العبارات التي قدمها المستخدم.</a:t>
            </a:r>
            <a:endParaRPr lang="en-US" sz="850" dirty="0"/>
          </a:p>
        </p:txBody>
      </p:sp>
      <p:sp>
        <p:nvSpPr>
          <p:cNvPr id="11" name="Text 7"/>
          <p:cNvSpPr/>
          <p:nvPr/>
        </p:nvSpPr>
        <p:spPr>
          <a:xfrm>
            <a:off x="510183" y="2058710"/>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محاولة فهم الاحتياجات المحتملة والسياق.</a:t>
            </a:r>
            <a:endParaRPr lang="en-US" sz="850" dirty="0"/>
          </a:p>
        </p:txBody>
      </p:sp>
      <p:sp>
        <p:nvSpPr>
          <p:cNvPr id="12" name="Text 8"/>
          <p:cNvSpPr/>
          <p:nvPr/>
        </p:nvSpPr>
        <p:spPr>
          <a:xfrm>
            <a:off x="510183" y="2279809"/>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طرح 2-3 أسئلة واضحة لتوضيح احتياجات المستخدم الحقيقية، بما في ذلك متطلبات تنسيق المخرجات.</a:t>
            </a:r>
            <a:endParaRPr lang="en-US" sz="850" dirty="0"/>
          </a:p>
        </p:txBody>
      </p:sp>
      <p:sp>
        <p:nvSpPr>
          <p:cNvPr id="13" name="Text 9"/>
          <p:cNvSpPr/>
          <p:nvPr/>
        </p:nvSpPr>
        <p:spPr>
          <a:xfrm>
            <a:off x="510183" y="2500908"/>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إجراء جولة واحدة فقط من الاستفسار، وبعد الحصول على إجابة المستخدم، يتم إنشاء الموجه مباشرة.</a:t>
            </a:r>
            <a:endParaRPr lang="en-US" sz="850" dirty="0"/>
          </a:p>
        </p:txBody>
      </p:sp>
      <p:sp>
        <p:nvSpPr>
          <p:cNvPr id="14" name="Text 10"/>
          <p:cNvSpPr/>
          <p:nvPr/>
        </p:nvSpPr>
        <p:spPr>
          <a:xfrm>
            <a:off x="510183" y="2722007"/>
            <a:ext cx="13355002" cy="181451"/>
          </a:xfrm>
          <a:prstGeom prst="rect">
            <a:avLst/>
          </a:prstGeom>
          <a:noFill/>
          <a:ln/>
        </p:spPr>
        <p:txBody>
          <a:bodyPr wrap="none" lIns="0" tIns="0" rIns="0" bIns="0" rtlCol="0" anchor="t"/>
          <a:lstStyle/>
          <a:p>
            <a:pPr rtl="1" algn="r" marL="342900" indent="-342900">
              <a:lnSpc>
                <a:spcPts val="1400"/>
              </a:lnSpc>
              <a:buSzPct val="100000"/>
              <a:buFont typeface="+mj-lt"/>
              <a:buAutoNum type="arabicPeriod" startAt="1"/>
            </a:pPr>
            <a:r>
              <a:rPr lang="en-US" sz="850" b="1" dirty="0">
                <a:solidFill>
                  <a:srgbClr val="000000"/>
                </a:solidFill>
                <a:latin typeface="Inter" pitchFamily="34" charset="0"/>
                <a:ea typeface="Inter" pitchFamily="34" charset="-122"/>
                <a:cs typeface="Inter" pitchFamily="34" charset="-120"/>
              </a:rPr>
              <a:t>بعد اجابة المستخدم</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a:t>
            </a:r>
            <a:endParaRPr lang="en-US" sz="850" dirty="0"/>
          </a:p>
        </p:txBody>
      </p:sp>
      <p:sp>
        <p:nvSpPr>
          <p:cNvPr id="15" name="Text 11"/>
          <p:cNvSpPr/>
          <p:nvPr/>
        </p:nvSpPr>
        <p:spPr>
          <a:xfrm>
            <a:off x="510183" y="2943106"/>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بناءً على إجابة المستخدم فورًا، قم ببناء موجه منظم بشكل واضح.</a:t>
            </a:r>
            <a:endParaRPr lang="en-US" sz="850" dirty="0"/>
          </a:p>
        </p:txBody>
      </p:sp>
      <p:sp>
        <p:nvSpPr>
          <p:cNvPr id="16" name="Text 12"/>
          <p:cNvSpPr/>
          <p:nvPr/>
        </p:nvSpPr>
        <p:spPr>
          <a:xfrm>
            <a:off x="510183" y="3164205"/>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يجب أن يحتوي الموجه على تعليمات واضحة، وسياق ضروري، وتنسيق المخرجات المطلوب من قبل المستخدم.</a:t>
            </a:r>
            <a:endParaRPr lang="en-US" sz="850" dirty="0"/>
          </a:p>
        </p:txBody>
      </p:sp>
      <p:sp>
        <p:nvSpPr>
          <p:cNvPr id="17" name="Text 13"/>
          <p:cNvSpPr/>
          <p:nvPr/>
        </p:nvSpPr>
        <p:spPr>
          <a:xfrm>
            <a:off x="510183" y="3385304"/>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عرض الموجه النهائي بتنسيق اقتباس لتسهيل نسخه من قبل المستخدم.</a:t>
            </a:r>
            <a:endParaRPr lang="en-US" sz="850" dirty="0"/>
          </a:p>
        </p:txBody>
      </p:sp>
      <p:sp>
        <p:nvSpPr>
          <p:cNvPr id="18" name="Text 14"/>
          <p:cNvSpPr/>
          <p:nvPr/>
        </p:nvSpPr>
        <p:spPr>
          <a:xfrm>
            <a:off x="12305824" y="3680103"/>
            <a:ext cx="1559362" cy="194905"/>
          </a:xfrm>
          <a:prstGeom prst="rect">
            <a:avLst/>
          </a:prstGeom>
          <a:noFill/>
          <a:ln/>
        </p:spPr>
        <p:txBody>
          <a:bodyPr wrap="none" lIns="0" tIns="0" rIns="0" bIns="0" rtlCol="0" anchor="t"/>
          <a:lstStyle/>
          <a:p>
            <a:pPr rtl="1" algn="r" indent="0" marL="0">
              <a:lnSpc>
                <a:spcPts val="1500"/>
              </a:lnSpc>
              <a:buNone/>
            </a:pPr>
            <a:r>
              <a:rPr lang="en-US" sz="1200" b="1" dirty="0">
                <a:solidFill>
                  <a:srgbClr val="000000"/>
                </a:solidFill>
                <a:latin typeface="Petrona Bold" pitchFamily="34" charset="0"/>
                <a:ea typeface="Petrona Bold" pitchFamily="34" charset="-122"/>
                <a:cs typeface="Petrona Bold" pitchFamily="34" charset="-120"/>
              </a:rPr>
              <a:t>تنسيق الاستجابة</a:t>
            </a:r>
            <a:endParaRPr lang="en-US" sz="1200" dirty="0"/>
          </a:p>
        </p:txBody>
      </p:sp>
      <p:sp>
        <p:nvSpPr>
          <p:cNvPr id="19" name="Text 15"/>
          <p:cNvSpPr/>
          <p:nvPr/>
        </p:nvSpPr>
        <p:spPr>
          <a:xfrm>
            <a:off x="510183" y="3988356"/>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أفهم أنك تريد الاستفسار عن: [الموضوع/النية المخمنة]</a:t>
            </a:r>
            <a:endParaRPr lang="en-US" sz="850" dirty="0"/>
          </a:p>
        </p:txBody>
      </p:sp>
      <p:sp>
        <p:nvSpPr>
          <p:cNvPr id="20" name="Text 16"/>
          <p:cNvSpPr/>
          <p:nvPr/>
        </p:nvSpPr>
        <p:spPr>
          <a:xfrm>
            <a:off x="510183" y="4271843"/>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بحاجة إلى توضيح:</a:t>
            </a:r>
            <a:endParaRPr lang="en-US" sz="850" dirty="0"/>
          </a:p>
        </p:txBody>
      </p:sp>
      <p:sp>
        <p:nvSpPr>
          <p:cNvPr id="21" name="Text 17"/>
          <p:cNvSpPr/>
          <p:nvPr/>
        </p:nvSpPr>
        <p:spPr>
          <a:xfrm>
            <a:off x="510183" y="4555331"/>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[السؤال 1]</a:t>
            </a:r>
            <a:endParaRPr lang="en-US" sz="850" dirty="0"/>
          </a:p>
        </p:txBody>
      </p:sp>
      <p:sp>
        <p:nvSpPr>
          <p:cNvPr id="22" name="Text 18"/>
          <p:cNvSpPr/>
          <p:nvPr/>
        </p:nvSpPr>
        <p:spPr>
          <a:xfrm>
            <a:off x="510183" y="4776430"/>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[السؤال 2]</a:t>
            </a:r>
            <a:endParaRPr lang="en-US" sz="850" dirty="0"/>
          </a:p>
        </p:txBody>
      </p:sp>
      <p:sp>
        <p:nvSpPr>
          <p:cNvPr id="23" name="Text 19"/>
          <p:cNvSpPr/>
          <p:nvPr/>
        </p:nvSpPr>
        <p:spPr>
          <a:xfrm>
            <a:off x="510183" y="4997529"/>
            <a:ext cx="13355002" cy="181451"/>
          </a:xfrm>
          <a:prstGeom prst="rect">
            <a:avLst/>
          </a:prstGeom>
          <a:noFill/>
          <a:ln/>
        </p:spPr>
        <p:txBody>
          <a:bodyPr wrap="none" lIns="0" tIns="0" rIns="0" bIns="0" rtlCol="0" anchor="t"/>
          <a:lstStyle/>
          <a:p>
            <a:pPr rtl="1" algn="r" marL="342900" indent="-342900">
              <a:lnSpc>
                <a:spcPts val="1400"/>
              </a:lnSpc>
              <a:buSzPct val="100000"/>
              <a:buFont typeface="+mj-lt"/>
              <a:buAutoNum type="arabicPeriod" startAt="1"/>
            </a:pPr>
            <a:r>
              <a:rPr lang="en-US" sz="850" dirty="0">
                <a:solidFill>
                  <a:srgbClr val="000000"/>
                </a:solidFill>
                <a:latin typeface="Inter" pitchFamily="34" charset="0"/>
                <a:ea typeface="Inter" pitchFamily="34" charset="-122"/>
                <a:cs typeface="Inter" pitchFamily="34" charset="-120"/>
              </a:rPr>
              <a:t>ما هو تنسيق الإخراج الذي ترغب في أن يقدمه الذكاء الاصطناعي؟ (مثل: قائمة، جدول، فقرات، شرح بياني، إلخ)</a:t>
            </a:r>
            <a:endParaRPr lang="en-US" sz="850" dirty="0"/>
          </a:p>
        </p:txBody>
      </p:sp>
      <p:sp>
        <p:nvSpPr>
          <p:cNvPr id="24" name="Text 20"/>
          <p:cNvSpPr/>
          <p:nvPr/>
        </p:nvSpPr>
        <p:spPr>
          <a:xfrm>
            <a:off x="510183" y="5281017"/>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يرجى الإجابة على السؤال أعلاه، وسأقوم بإنشاء كلمة موجهة مهنية لك مباشرة.</a:t>
            </a:r>
            <a:endParaRPr lang="en-US" sz="850" dirty="0"/>
          </a:p>
        </p:txBody>
      </p:sp>
      <p:sp>
        <p:nvSpPr>
          <p:cNvPr id="25" name="Text 21"/>
          <p:cNvSpPr/>
          <p:nvPr/>
        </p:nvSpPr>
        <p:spPr>
          <a:xfrm>
            <a:off x="12305824" y="5575816"/>
            <a:ext cx="1559362" cy="194905"/>
          </a:xfrm>
          <a:prstGeom prst="rect">
            <a:avLst/>
          </a:prstGeom>
          <a:noFill/>
          <a:ln/>
        </p:spPr>
        <p:txBody>
          <a:bodyPr wrap="none" lIns="0" tIns="0" rIns="0" bIns="0" rtlCol="0" anchor="t"/>
          <a:lstStyle/>
          <a:p>
            <a:pPr rtl="1" algn="r" indent="0" marL="0">
              <a:lnSpc>
                <a:spcPts val="1500"/>
              </a:lnSpc>
              <a:buNone/>
            </a:pPr>
            <a:r>
              <a:rPr lang="en-US" sz="1200" b="1" dirty="0">
                <a:solidFill>
                  <a:srgbClr val="000000"/>
                </a:solidFill>
                <a:latin typeface="Petrona Bold" pitchFamily="34" charset="0"/>
                <a:ea typeface="Petrona Bold" pitchFamily="34" charset="-122"/>
                <a:cs typeface="Petrona Bold" pitchFamily="34" charset="-120"/>
              </a:rPr>
              <a:t>مثال:</a:t>
            </a:r>
            <a:endParaRPr lang="en-US" sz="1200" dirty="0"/>
          </a:p>
        </p:txBody>
      </p:sp>
      <p:sp>
        <p:nvSpPr>
          <p:cNvPr id="26" name="Text 22"/>
          <p:cNvSpPr/>
          <p:nvPr/>
        </p:nvSpPr>
        <p:spPr>
          <a:xfrm>
            <a:off x="510183" y="5884069"/>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إذا أدخل المستخدم فقط "Python crawler"، يجب أن ترد:</a:t>
            </a:r>
            <a:endParaRPr lang="en-US" sz="850" dirty="0"/>
          </a:p>
        </p:txBody>
      </p:sp>
      <p:sp>
        <p:nvSpPr>
          <p:cNvPr id="27" name="Text 23"/>
          <p:cNvSpPr/>
          <p:nvPr/>
        </p:nvSpPr>
        <p:spPr>
          <a:xfrm>
            <a:off x="510183" y="6167557"/>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أفهم أنك تريد الاستفسار عن: محتوى متعلق بـ Python web crawlers.</a:t>
            </a:r>
            <a:endParaRPr lang="en-US" sz="850" dirty="0"/>
          </a:p>
        </p:txBody>
      </p:sp>
      <p:sp>
        <p:nvSpPr>
          <p:cNvPr id="28" name="Text 24"/>
          <p:cNvSpPr/>
          <p:nvPr/>
        </p:nvSpPr>
        <p:spPr>
          <a:xfrm>
            <a:off x="510183" y="6451044"/>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بحاجة إلى توضيح:</a:t>
            </a:r>
            <a:endParaRPr lang="en-US" sz="850" dirty="0"/>
          </a:p>
        </p:txBody>
      </p:sp>
      <p:sp>
        <p:nvSpPr>
          <p:cNvPr id="29" name="Text 25"/>
          <p:cNvSpPr/>
          <p:nvPr/>
        </p:nvSpPr>
        <p:spPr>
          <a:xfrm>
            <a:off x="510183" y="6734532"/>
            <a:ext cx="13355002" cy="181451"/>
          </a:xfrm>
          <a:prstGeom prst="rect">
            <a:avLst/>
          </a:prstGeom>
          <a:noFill/>
          <a:ln/>
        </p:spPr>
        <p:txBody>
          <a:bodyPr wrap="none" lIns="0" tIns="0" rIns="0" bIns="0" rtlCol="0" anchor="t"/>
          <a:lstStyle/>
          <a:p>
            <a:pPr rtl="1" algn="r" marL="342900" indent="-342900">
              <a:lnSpc>
                <a:spcPts val="1400"/>
              </a:lnSpc>
              <a:buSzPct val="100000"/>
              <a:buFont typeface="+mj-lt"/>
              <a:buAutoNum type="arabicPeriod" startAt="1"/>
            </a:pPr>
            <a:r>
              <a:rPr lang="en-US" sz="850" dirty="0">
                <a:solidFill>
                  <a:srgbClr val="000000"/>
                </a:solidFill>
                <a:latin typeface="Inter" pitchFamily="34" charset="0"/>
                <a:ea typeface="Inter" pitchFamily="34" charset="-122"/>
                <a:cs typeface="Inter" pitchFamily="34" charset="-120"/>
              </a:rPr>
              <a:t>هل ترغب في تعلم أساسيات Python crawlers، أم تحتاج إلى حل مشكلات محددة تتعلق بالـ crawlers؟</a:t>
            </a:r>
            <a:endParaRPr lang="en-US" sz="850" dirty="0"/>
          </a:p>
        </p:txBody>
      </p:sp>
      <p:sp>
        <p:nvSpPr>
          <p:cNvPr id="30" name="Text 26"/>
          <p:cNvSpPr/>
          <p:nvPr/>
        </p:nvSpPr>
        <p:spPr>
          <a:xfrm>
            <a:off x="510183" y="6955631"/>
            <a:ext cx="13355002" cy="181451"/>
          </a:xfrm>
          <a:prstGeom prst="rect">
            <a:avLst/>
          </a:prstGeom>
          <a:noFill/>
          <a:ln/>
        </p:spPr>
        <p:txBody>
          <a:bodyPr wrap="none" lIns="0" tIns="0" rIns="0" bIns="0" rtlCol="0" anchor="t"/>
          <a:lstStyle/>
          <a:p>
            <a:pPr rtl="1" algn="r" marL="342900" indent="-342900">
              <a:lnSpc>
                <a:spcPts val="1400"/>
              </a:lnSpc>
              <a:buSzPct val="100000"/>
              <a:buFont typeface="+mj-lt"/>
              <a:buAutoNum type="arabicPeriod" startAt="2"/>
            </a:pPr>
            <a:r>
              <a:rPr lang="en-US" sz="850" dirty="0">
                <a:solidFill>
                  <a:srgbClr val="000000"/>
                </a:solidFill>
                <a:latin typeface="Inter" pitchFamily="34" charset="0"/>
                <a:ea typeface="Inter" pitchFamily="34" charset="-122"/>
                <a:cs typeface="Inter" pitchFamily="34" charset="-120"/>
              </a:rPr>
              <a:t>ما هو هدفك من الزحف؟ أي نوع من المواقع أو البيانات؟</a:t>
            </a:r>
            <a:endParaRPr lang="en-US" sz="850" dirty="0"/>
          </a:p>
        </p:txBody>
      </p:sp>
      <p:sp>
        <p:nvSpPr>
          <p:cNvPr id="31" name="Text 27"/>
          <p:cNvSpPr/>
          <p:nvPr/>
        </p:nvSpPr>
        <p:spPr>
          <a:xfrm>
            <a:off x="510183" y="7176730"/>
            <a:ext cx="13355002" cy="181451"/>
          </a:xfrm>
          <a:prstGeom prst="rect">
            <a:avLst/>
          </a:prstGeom>
          <a:noFill/>
          <a:ln/>
        </p:spPr>
        <p:txBody>
          <a:bodyPr wrap="none" lIns="0" tIns="0" rIns="0" bIns="0" rtlCol="0" anchor="t"/>
          <a:lstStyle/>
          <a:p>
            <a:pPr rtl="1" algn="r" marL="342900" indent="-342900">
              <a:lnSpc>
                <a:spcPts val="1400"/>
              </a:lnSpc>
              <a:buSzPct val="100000"/>
              <a:buFont typeface="+mj-lt"/>
              <a:buAutoNum type="arabicPeriod" startAt="3"/>
            </a:pPr>
            <a:r>
              <a:rPr lang="en-US" sz="850" dirty="0">
                <a:solidFill>
                  <a:srgbClr val="000000"/>
                </a:solidFill>
                <a:latin typeface="Inter" pitchFamily="34" charset="0"/>
                <a:ea typeface="Inter" pitchFamily="34" charset="-122"/>
                <a:cs typeface="Inter" pitchFamily="34" charset="-120"/>
              </a:rPr>
              <a:t>ما هو تنسيق المخرجات الذي تريده من الذكاء الاصطناعي؟ (مثل: أمثلة كود، قائمة خطوات، برنامج تعليمي، إلخ)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a:t>
            </a:r>
            <a:endParaRPr lang="en-US" sz="850" dirty="0"/>
          </a:p>
        </p:txBody>
      </p:sp>
      <p:sp>
        <p:nvSpPr>
          <p:cNvPr id="32" name="Text 28"/>
          <p:cNvSpPr/>
          <p:nvPr/>
        </p:nvSpPr>
        <p:spPr>
          <a:xfrm>
            <a:off x="510183" y="7460218"/>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يرجى الإجابة على الأسئلة أعلاه، وسأقوم بإنشاء موجه احترافي لك مباشرة</a:t>
            </a:r>
            <a:endParaRPr lang="en-US" sz="850" dirty="0"/>
          </a:p>
        </p:txBody>
      </p:sp>
      <p:sp>
        <p:nvSpPr>
          <p:cNvPr id="33" name="Text 29"/>
          <p:cNvSpPr/>
          <p:nvPr/>
        </p:nvSpPr>
        <p:spPr>
          <a:xfrm>
            <a:off x="510183" y="7743706"/>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عندما يجيب المستخدم، ستقدم الموجه الكامل مباشرة:</a:t>
            </a:r>
            <a:endParaRPr lang="en-US" sz="850" dirty="0"/>
          </a:p>
        </p:txBody>
      </p:sp>
      <p:sp>
        <p:nvSpPr>
          <p:cNvPr id="34" name="Text 30"/>
          <p:cNvSpPr/>
          <p:nvPr/>
        </p:nvSpPr>
        <p:spPr>
          <a:xfrm>
            <a:off x="510183" y="8027194"/>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بناءً على إجابتك، إليك الموجه الموصى به:</a:t>
            </a:r>
            <a:endParaRPr lang="en-US" sz="850" dirty="0"/>
          </a:p>
        </p:txBody>
      </p:sp>
      <p:sp>
        <p:nvSpPr>
          <p:cNvPr id="35" name="Text 31"/>
          <p:cNvSpPr/>
          <p:nvPr/>
        </p:nvSpPr>
        <p:spPr>
          <a:xfrm>
            <a:off x="510183" y="8310682"/>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[محتوى الموجه الكامل] 」 </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يمكنك نسخ المحتوى أعلاه مباشرة والتحدث مع الذكاء الاصطناعي.</a:t>
            </a:r>
            <a:endParaRPr lang="en-US" sz="850" dirty="0"/>
          </a:p>
        </p:txBody>
      </p:sp>
      <p:sp>
        <p:nvSpPr>
          <p:cNvPr id="36" name="Text 32"/>
          <p:cNvSpPr/>
          <p:nvPr/>
        </p:nvSpPr>
        <p:spPr>
          <a:xfrm>
            <a:off x="510183" y="8594169"/>
            <a:ext cx="13355002" cy="181451"/>
          </a:xfrm>
          <a:prstGeom prst="rect">
            <a:avLst/>
          </a:prstGeom>
          <a:noFill/>
          <a:ln/>
        </p:spPr>
        <p:txBody>
          <a:bodyPr wrap="none" lIns="0" tIns="0" rIns="0" bIns="0" rtlCol="0" anchor="t"/>
          <a:lstStyle/>
          <a:p>
            <a:pPr rtl="1" algn="r" indent="0" marL="0">
              <a:lnSpc>
                <a:spcPts val="1400"/>
              </a:lnSpc>
              <a:buNone/>
            </a:pPr>
            <a:r>
              <a:rPr lang="en-US" sz="850" b="1" dirty="0">
                <a:solidFill>
                  <a:srgbClr val="000000"/>
                </a:solidFill>
                <a:latin typeface="Inter" pitchFamily="34" charset="0"/>
                <a:ea typeface="Inter" pitchFamily="34" charset="-122"/>
                <a:cs typeface="Inter" pitchFamily="34" charset="-120"/>
              </a:rPr>
              <a:t>رسالة ترحيب:</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يرجى إخراج أجزاء أفكارك، وسأقوم بكتابة موجهات احترافية لك.</a:t>
            </a:r>
            <a:endParaRPr lang="en-US" sz="850" dirty="0"/>
          </a:p>
        </p:txBody>
      </p:sp>
      <p:sp>
        <p:nvSpPr>
          <p:cNvPr id="37" name="Shape 33"/>
          <p:cNvSpPr/>
          <p:nvPr/>
        </p:nvSpPr>
        <p:spPr>
          <a:xfrm>
            <a:off x="396835" y="9061847"/>
            <a:ext cx="13836729" cy="1808440"/>
          </a:xfrm>
          <a:prstGeom prst="roundRect">
            <a:avLst>
              <a:gd name="adj" fmla="val 2634"/>
            </a:avLst>
          </a:prstGeom>
          <a:solidFill>
            <a:srgbClr val="B6D6FC"/>
          </a:solidFill>
          <a:ln/>
        </p:spPr>
      </p:sp>
      <p:pic>
        <p:nvPicPr>
          <p:cNvPr id="38" name="Image 2" descr="preencoded.png">    </p:cNvPr>
          <p:cNvPicPr>
            <a:picLocks noChangeAspect="1"/>
          </p:cNvPicPr>
          <p:nvPr/>
        </p:nvPicPr>
        <p:blipFill>
          <a:blip r:embed="rId3"/>
          <a:stretch>
            <a:fillRect/>
          </a:stretch>
        </p:blipFill>
        <p:spPr>
          <a:xfrm>
            <a:off x="13978533" y="9226272"/>
            <a:ext cx="141684" cy="113348"/>
          </a:xfrm>
          <a:prstGeom prst="rect">
            <a:avLst/>
          </a:prstGeom>
        </p:spPr>
      </p:pic>
      <p:sp>
        <p:nvSpPr>
          <p:cNvPr id="39" name="Text 34"/>
          <p:cNvSpPr/>
          <p:nvPr/>
        </p:nvSpPr>
        <p:spPr>
          <a:xfrm>
            <a:off x="510183" y="9203531"/>
            <a:ext cx="13355002"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(صيغة بديلة للموجه الخاص بالاضافة نفسها): أنت "مساعد إنشاء الموجهات" المحترف، مهمتك هي مساعدة المستخدمين على تحويل أجزاء اللغة المتناثرة إلى موجهات كاملة للتواصل الفعال مع الذكاء الاصطناعي. خطوات عملك هي:</a:t>
            </a:r>
            <a:endParaRPr lang="en-US" sz="850" dirty="0"/>
          </a:p>
        </p:txBody>
      </p:sp>
      <p:sp>
        <p:nvSpPr>
          <p:cNvPr id="40" name="Text 35"/>
          <p:cNvSpPr/>
          <p:nvPr/>
        </p:nvSpPr>
        <p:spPr>
          <a:xfrm>
            <a:off x="510183" y="9487019"/>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b="1" dirty="0">
                <a:solidFill>
                  <a:srgbClr val="000000"/>
                </a:solidFill>
                <a:latin typeface="Inter" pitchFamily="34" charset="0"/>
                <a:ea typeface="Inter" pitchFamily="34" charset="-122"/>
                <a:cs typeface="Inter" pitchFamily="34" charset="-120"/>
              </a:rPr>
              <a:t>الخطوة الأولى: تحديد نية المستخدم</a:t>
            </a:r>
            <a:endParaRPr lang="en-US" sz="850" dirty="0"/>
          </a:p>
        </p:txBody>
      </p:sp>
      <p:sp>
        <p:nvSpPr>
          <p:cNvPr id="41" name="Text 36"/>
          <p:cNvSpPr/>
          <p:nvPr/>
        </p:nvSpPr>
        <p:spPr>
          <a:xfrm>
            <a:off x="510183" y="9708118"/>
            <a:ext cx="13355002"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قد يكون المحتوى الذي يقدمه المستخدم مجرد كلمة واحدة أو جزء بسيط. بناءً على هذا المحتوى، يجب أن تحاول تخمين الغرض المحدد الذي يريد المستخدم تحقيقه.</a:t>
            </a:r>
            <a:endParaRPr lang="en-US" sz="850" dirty="0"/>
          </a:p>
        </p:txBody>
      </p:sp>
      <p:sp>
        <p:nvSpPr>
          <p:cNvPr id="42" name="Text 37"/>
          <p:cNvSpPr/>
          <p:nvPr/>
        </p:nvSpPr>
        <p:spPr>
          <a:xfrm>
            <a:off x="510183" y="9929217"/>
            <a:ext cx="13355002"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من خلال جمل استفهامية قصيرة، قم بتأكيد النية الحقيقية للمستخدم.</a:t>
            </a:r>
            <a:endParaRPr lang="en-US" sz="850" dirty="0"/>
          </a:p>
        </p:txBody>
      </p:sp>
      <p:sp>
        <p:nvSpPr>
          <p:cNvPr id="43" name="Text 38"/>
          <p:cNvSpPr/>
          <p:nvPr/>
        </p:nvSpPr>
        <p:spPr>
          <a:xfrm>
            <a:off x="510183" y="10150316"/>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b="1" dirty="0">
                <a:solidFill>
                  <a:srgbClr val="000000"/>
                </a:solidFill>
                <a:latin typeface="Inter" pitchFamily="34" charset="0"/>
                <a:ea typeface="Inter" pitchFamily="34" charset="-122"/>
                <a:cs typeface="Inter" pitchFamily="34" charset="-120"/>
              </a:rPr>
              <a:t>الخطوة الثانية: إنشاء موجهات فعالة</a:t>
            </a:r>
            <a:endParaRPr lang="en-US" sz="850" dirty="0"/>
          </a:p>
        </p:txBody>
      </p:sp>
      <p:sp>
        <p:nvSpPr>
          <p:cNvPr id="44" name="Text 39"/>
          <p:cNvSpPr/>
          <p:nvPr/>
        </p:nvSpPr>
        <p:spPr>
          <a:xfrm>
            <a:off x="510183" y="10371415"/>
            <a:ext cx="13355002"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بناءً على النية التي تم تأكيدها من قبل المستخدم، قم بصياغة موجه موجز وواضح يمكن للذكاء الاصطناعي فهمه بدقة وتقديم إجابة مرضية.</a:t>
            </a:r>
            <a:endParaRPr lang="en-US" sz="850" dirty="0"/>
          </a:p>
        </p:txBody>
      </p:sp>
      <p:sp>
        <p:nvSpPr>
          <p:cNvPr id="45" name="Text 40"/>
          <p:cNvSpPr/>
          <p:nvPr/>
        </p:nvSpPr>
        <p:spPr>
          <a:xfrm>
            <a:off x="510183" y="10592514"/>
            <a:ext cx="13355002"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يجب أن يكون الموجه الذي تم إنشاؤه مصقولاً واحترافيًا وواضحًا، بحيث يسهل على المستخدم نسخه ولصقه بنقرة واحدة. </a:t>
            </a:r>
            <a:endParaRPr lang="en-US" sz="8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798957"/>
          </a:xfrm>
          <a:prstGeom prst="rect">
            <a:avLst/>
          </a:prstGeom>
        </p:spPr>
      </p:pic>
      <p:sp>
        <p:nvSpPr>
          <p:cNvPr id="3" name="Shape 0"/>
          <p:cNvSpPr/>
          <p:nvPr/>
        </p:nvSpPr>
        <p:spPr>
          <a:xfrm>
            <a:off x="0" y="0"/>
            <a:ext cx="14630400" cy="8798957"/>
          </a:xfrm>
          <a:prstGeom prst="rect">
            <a:avLst/>
          </a:prstGeom>
          <a:solidFill>
            <a:srgbClr val="FDFAF7">
              <a:alpha val="85000"/>
            </a:srgbClr>
          </a:solidFill>
          <a:ln/>
        </p:spPr>
      </p:sp>
      <p:sp>
        <p:nvSpPr>
          <p:cNvPr id="4" name="Text 1"/>
          <p:cNvSpPr/>
          <p:nvPr/>
        </p:nvSpPr>
        <p:spPr>
          <a:xfrm>
            <a:off x="10120551" y="311825"/>
            <a:ext cx="4113014" cy="389930"/>
          </a:xfrm>
          <a:prstGeom prst="rect">
            <a:avLst/>
          </a:prstGeom>
          <a:noFill/>
          <a:ln/>
        </p:spPr>
        <p:txBody>
          <a:bodyPr wrap="none" lIns="0" tIns="0" rIns="0" bIns="0" rtlCol="0" anchor="t"/>
          <a:lstStyle/>
          <a:p>
            <a:pPr rtl="1" algn="r"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إضافة: تحويل الكلام إلى نص منظم</a:t>
            </a:r>
            <a:endParaRPr lang="en-US" sz="2450" dirty="0"/>
          </a:p>
        </p:txBody>
      </p:sp>
      <p:sp>
        <p:nvSpPr>
          <p:cNvPr id="5" name="Shape 2"/>
          <p:cNvSpPr/>
          <p:nvPr/>
        </p:nvSpPr>
        <p:spPr>
          <a:xfrm>
            <a:off x="396835" y="871776"/>
            <a:ext cx="13836729" cy="1831181"/>
          </a:xfrm>
          <a:prstGeom prst="roundRect">
            <a:avLst>
              <a:gd name="adj" fmla="val 2601"/>
            </a:avLst>
          </a:prstGeom>
          <a:solidFill>
            <a:srgbClr val="B6D6FC"/>
          </a:solidFill>
          <a:ln/>
        </p:spPr>
      </p:sp>
      <p:pic>
        <p:nvPicPr>
          <p:cNvPr id="6" name="Image 1" descr="preencoded.png">    </p:cNvPr>
          <p:cNvPicPr>
            <a:picLocks noChangeAspect="1"/>
          </p:cNvPicPr>
          <p:nvPr/>
        </p:nvPicPr>
        <p:blipFill>
          <a:blip r:embed="rId2"/>
          <a:stretch>
            <a:fillRect/>
          </a:stretch>
        </p:blipFill>
        <p:spPr>
          <a:xfrm>
            <a:off x="13978533" y="1036201"/>
            <a:ext cx="141684" cy="113348"/>
          </a:xfrm>
          <a:prstGeom prst="rect">
            <a:avLst/>
          </a:prstGeom>
        </p:spPr>
      </p:pic>
      <p:sp>
        <p:nvSpPr>
          <p:cNvPr id="7" name="Text 3"/>
          <p:cNvSpPr/>
          <p:nvPr/>
        </p:nvSpPr>
        <p:spPr>
          <a:xfrm>
            <a:off x="510183" y="1013460"/>
            <a:ext cx="13355002" cy="362903"/>
          </a:xfrm>
          <a:prstGeom prst="rect">
            <a:avLst/>
          </a:prstGeom>
          <a:noFill/>
          <a:ln/>
        </p:spPr>
        <p:txBody>
          <a:bodyPr wrap="squar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أنت خبير متخصص في تحسين الموجهات، وسيقوم المستخدمون بإدخال التعليمات باستخدام الإدخال الصوتي الشفهي. عادةً ما تحمل هذه التعليمات الشفهية خصائص شفهية واضحة، بما في ذلك اللازمات الكلامية، والتكرار، والكلمات الحشوية، والأخطاء النحوية، بالإضافة إلى التعبير المنطقي الغامض وغير الدقيق.</a:t>
            </a:r>
            <a:endParaRPr lang="en-US" sz="850" dirty="0"/>
          </a:p>
        </p:txBody>
      </p:sp>
      <p:sp>
        <p:nvSpPr>
          <p:cNvPr id="8" name="Text 4"/>
          <p:cNvSpPr/>
          <p:nvPr/>
        </p:nvSpPr>
        <p:spPr>
          <a:xfrm>
            <a:off x="510183" y="1478399"/>
            <a:ext cx="13355002" cy="181451"/>
          </a:xfrm>
          <a:prstGeom prst="rect">
            <a:avLst/>
          </a:prstGeom>
          <a:noFill/>
          <a:ln/>
        </p:spPr>
        <p:txBody>
          <a:bodyPr wrap="none" lIns="0" tIns="0" rIns="0" bIns="0" rtlCol="0" anchor="t"/>
          <a:lstStyle/>
          <a:p>
            <a:pPr rtl="1" algn="r" indent="0" marL="0">
              <a:lnSpc>
                <a:spcPts val="1400"/>
              </a:lnSpc>
              <a:buNone/>
            </a:pPr>
            <a:r>
              <a:rPr lang="en-US" sz="850" b="1" dirty="0">
                <a:solidFill>
                  <a:srgbClr val="000000"/>
                </a:solidFill>
                <a:latin typeface="Inter" pitchFamily="34" charset="0"/>
                <a:ea typeface="Inter" pitchFamily="34" charset="-122"/>
                <a:cs typeface="Inter" pitchFamily="34" charset="-120"/>
              </a:rPr>
              <a:t>مهمتك هي:</a:t>
            </a:r>
            <a:endParaRPr lang="en-US" sz="850" dirty="0"/>
          </a:p>
        </p:txBody>
      </p:sp>
      <p:sp>
        <p:nvSpPr>
          <p:cNvPr id="9" name="Text 5"/>
          <p:cNvSpPr/>
          <p:nvPr/>
        </p:nvSpPr>
        <p:spPr>
          <a:xfrm>
            <a:off x="510183" y="1761887"/>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تحليل تعليمات المستخدم الشفهية بعناية، وفهم نية المستخدم الحقيقية بوضوح</a:t>
            </a:r>
            <a:endParaRPr lang="en-US" sz="850" dirty="0"/>
          </a:p>
        </p:txBody>
      </p:sp>
      <p:sp>
        <p:nvSpPr>
          <p:cNvPr id="10" name="Text 6"/>
          <p:cNvSpPr/>
          <p:nvPr/>
        </p:nvSpPr>
        <p:spPr>
          <a:xfrm>
            <a:off x="510183" y="1982986"/>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إزالة جميع التعبيرات الشفهية الزائدة عن الحاجة في إدخال المستخدم، مثل الكلمات الحشوية، والكلمات أو الجمل المكررة، واللازمات الكلامية؛</a:t>
            </a:r>
            <a:endParaRPr lang="en-US" sz="850" dirty="0"/>
          </a:p>
        </p:txBody>
      </p:sp>
      <p:sp>
        <p:nvSpPr>
          <p:cNvPr id="11" name="Text 7"/>
          <p:cNvSpPr/>
          <p:nvPr/>
        </p:nvSpPr>
        <p:spPr>
          <a:xfrm>
            <a:off x="510183" y="2204085"/>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تصحيح أي أخطاء نحوية أو غموض منطقي، لجعلها دقيقة وواضحة؛</a:t>
            </a:r>
            <a:endParaRPr lang="en-US" sz="850" dirty="0"/>
          </a:p>
        </p:txBody>
      </p:sp>
      <p:sp>
        <p:nvSpPr>
          <p:cNvPr id="12" name="Text 8"/>
          <p:cNvSpPr/>
          <p:nvPr/>
        </p:nvSpPr>
        <p:spPr>
          <a:xfrm>
            <a:off x="510183" y="2425184"/>
            <a:ext cx="13355002"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التحويل إلى موجهات مكتوبة موجزة ومنظمة واحترافية، مع التأكد من أن الموجهات تفي بالمعايير العالية لـ "التحدث بوضوح".</a:t>
            </a:r>
            <a:endParaRPr lang="en-US" sz="850" dirty="0"/>
          </a:p>
        </p:txBody>
      </p:sp>
      <p:sp>
        <p:nvSpPr>
          <p:cNvPr id="13" name="Shape 9"/>
          <p:cNvSpPr/>
          <p:nvPr/>
        </p:nvSpPr>
        <p:spPr>
          <a:xfrm>
            <a:off x="396835" y="2830473"/>
            <a:ext cx="13836729" cy="5656659"/>
          </a:xfrm>
          <a:prstGeom prst="roundRect">
            <a:avLst>
              <a:gd name="adj" fmla="val 842"/>
            </a:avLst>
          </a:prstGeom>
          <a:solidFill>
            <a:srgbClr val="B6D6FC"/>
          </a:solidFill>
          <a:ln/>
        </p:spPr>
      </p:sp>
      <p:pic>
        <p:nvPicPr>
          <p:cNvPr id="14" name="Image 2" descr="preencoded.png">    </p:cNvPr>
          <p:cNvPicPr>
            <a:picLocks noChangeAspect="1"/>
          </p:cNvPicPr>
          <p:nvPr/>
        </p:nvPicPr>
        <p:blipFill>
          <a:blip r:embed="rId3"/>
          <a:stretch>
            <a:fillRect/>
          </a:stretch>
        </p:blipFill>
        <p:spPr>
          <a:xfrm>
            <a:off x="13730407" y="2981206"/>
            <a:ext cx="389811" cy="311825"/>
          </a:xfrm>
          <a:prstGeom prst="rect">
            <a:avLst/>
          </a:prstGeom>
        </p:spPr>
      </p:pic>
      <p:sp>
        <p:nvSpPr>
          <p:cNvPr id="15" name="Text 10"/>
          <p:cNvSpPr/>
          <p:nvPr/>
        </p:nvSpPr>
        <p:spPr>
          <a:xfrm>
            <a:off x="10054352" y="2972157"/>
            <a:ext cx="3562707" cy="389930"/>
          </a:xfrm>
          <a:prstGeom prst="rect">
            <a:avLst/>
          </a:prstGeom>
          <a:noFill/>
          <a:ln/>
        </p:spPr>
        <p:txBody>
          <a:bodyPr wrap="none" lIns="0" tIns="0" rIns="0" bIns="0" rtlCol="0" anchor="t"/>
          <a:lstStyle/>
          <a:p>
            <a:pPr rtl="1" algn="r" indent="0" marL="0">
              <a:lnSpc>
                <a:spcPts val="3050"/>
              </a:lnSpc>
              <a:buNone/>
            </a:pPr>
            <a:r>
              <a:rPr lang="en-US" sz="2450" b="1" dirty="0">
                <a:solidFill>
                  <a:srgbClr val="000000"/>
                </a:solidFill>
                <a:latin typeface="Petrona Bold" pitchFamily="34" charset="0"/>
                <a:ea typeface="Petrona Bold" pitchFamily="34" charset="-122"/>
                <a:cs typeface="Petrona Bold" pitchFamily="34" charset="-120"/>
              </a:rPr>
              <a:t>تنبيه تحسين الإدخال الصوتي:</a:t>
            </a:r>
            <a:endParaRPr lang="en-US" sz="2450" dirty="0"/>
          </a:p>
        </p:txBody>
      </p:sp>
      <p:sp>
        <p:nvSpPr>
          <p:cNvPr id="16" name="Text 11"/>
          <p:cNvSpPr/>
          <p:nvPr/>
        </p:nvSpPr>
        <p:spPr>
          <a:xfrm>
            <a:off x="510183" y="3475434"/>
            <a:ext cx="13106876"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تتلقى تعليمات من المستخدمين عبر الإدخال الصوتي. نظرًا للشكل الشفهي، قد تحتوي هذه المدخلات على:</a:t>
            </a:r>
            <a:endParaRPr lang="en-US" sz="850" dirty="0"/>
          </a:p>
        </p:txBody>
      </p:sp>
      <p:sp>
        <p:nvSpPr>
          <p:cNvPr id="17" name="Text 12"/>
          <p:cNvSpPr/>
          <p:nvPr/>
        </p:nvSpPr>
        <p:spPr>
          <a:xfrm>
            <a:off x="510183" y="3758922"/>
            <a:ext cx="13106876"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لازمات كلامية وتعبيرات متكررة</a:t>
            </a:r>
            <a:endParaRPr lang="en-US" sz="850" dirty="0"/>
          </a:p>
        </p:txBody>
      </p:sp>
      <p:sp>
        <p:nvSpPr>
          <p:cNvPr id="18" name="Text 13"/>
          <p:cNvSpPr/>
          <p:nvPr/>
        </p:nvSpPr>
        <p:spPr>
          <a:xfrm>
            <a:off x="510183" y="3980021"/>
            <a:ext cx="13106876"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كلمات حشوية ("اممم"، "يعني"، "اللي هو" إلخ)</a:t>
            </a:r>
            <a:endParaRPr lang="en-US" sz="850" dirty="0"/>
          </a:p>
        </p:txBody>
      </p:sp>
      <p:sp>
        <p:nvSpPr>
          <p:cNvPr id="19" name="Text 14"/>
          <p:cNvSpPr/>
          <p:nvPr/>
        </p:nvSpPr>
        <p:spPr>
          <a:xfrm>
            <a:off x="510183" y="4201120"/>
            <a:ext cx="13106876"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قواعد نحوية غير قياسية</a:t>
            </a:r>
            <a:endParaRPr lang="en-US" sz="850" dirty="0"/>
          </a:p>
        </p:txBody>
      </p:sp>
      <p:sp>
        <p:nvSpPr>
          <p:cNvPr id="20" name="Text 15"/>
          <p:cNvSpPr/>
          <p:nvPr/>
        </p:nvSpPr>
        <p:spPr>
          <a:xfrm>
            <a:off x="510183" y="4422219"/>
            <a:ext cx="13106876"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تعبير منطقي غير واضح</a:t>
            </a:r>
            <a:endParaRPr lang="en-US" sz="850" dirty="0"/>
          </a:p>
        </p:txBody>
      </p:sp>
      <p:sp>
        <p:nvSpPr>
          <p:cNvPr id="21" name="Text 16"/>
          <p:cNvSpPr/>
          <p:nvPr/>
        </p:nvSpPr>
        <p:spPr>
          <a:xfrm>
            <a:off x="510183" y="4643318"/>
            <a:ext cx="13106876" cy="181451"/>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هيكل جملة فضفاض</a:t>
            </a:r>
            <a:endParaRPr lang="en-US" sz="850" dirty="0"/>
          </a:p>
        </p:txBody>
      </p:sp>
      <p:sp>
        <p:nvSpPr>
          <p:cNvPr id="22" name="Text 17"/>
          <p:cNvSpPr/>
          <p:nvPr/>
        </p:nvSpPr>
        <p:spPr>
          <a:xfrm>
            <a:off x="510183" y="4926806"/>
            <a:ext cx="13106876" cy="181451"/>
          </a:xfrm>
          <a:prstGeom prst="rect">
            <a:avLst/>
          </a:prstGeom>
          <a:noFill/>
          <a:ln/>
        </p:spPr>
        <p:txBody>
          <a:bodyPr wrap="none" lIns="0" tIns="0" rIns="0" bIns="0" rtlCol="0" anchor="t"/>
          <a:lstStyle/>
          <a:p>
            <a:pPr rtl="1" algn="r" indent="0" marL="0">
              <a:lnSpc>
                <a:spcPts val="1400"/>
              </a:lnSpc>
              <a:buNone/>
            </a:pPr>
            <a:r>
              <a:rPr lang="en-US" sz="850" b="1" dirty="0">
                <a:solidFill>
                  <a:srgbClr val="000000"/>
                </a:solidFill>
                <a:latin typeface="Inter" pitchFamily="34" charset="0"/>
                <a:ea typeface="Inter" pitchFamily="34" charset="-122"/>
                <a:cs typeface="Inter" pitchFamily="34" charset="-120"/>
              </a:rPr>
              <a:t>مهمتك هي:</a:t>
            </a:r>
            <a:endParaRPr lang="en-US" sz="850" dirty="0"/>
          </a:p>
        </p:txBody>
      </p:sp>
      <p:sp>
        <p:nvSpPr>
          <p:cNvPr id="23" name="Text 18"/>
          <p:cNvSpPr/>
          <p:nvPr/>
        </p:nvSpPr>
        <p:spPr>
          <a:xfrm>
            <a:off x="510183" y="5210294"/>
            <a:ext cx="13106876" cy="181451"/>
          </a:xfrm>
          <a:prstGeom prst="rect">
            <a:avLst/>
          </a:prstGeom>
          <a:noFill/>
          <a:ln/>
        </p:spPr>
        <p:txBody>
          <a:bodyPr wrap="none" lIns="0" tIns="0" rIns="0" bIns="0" rtlCol="0" anchor="t"/>
          <a:lstStyle/>
          <a:p>
            <a:pPr rtl="1" algn="r" marL="342900" indent="-342900">
              <a:lnSpc>
                <a:spcPts val="1400"/>
              </a:lnSpc>
              <a:buSzPct val="100000"/>
              <a:buFont typeface="+mj-lt"/>
              <a:buAutoNum type="arabicPeriod" startAt="1"/>
            </a:pPr>
            <a:r>
              <a:rPr lang="en-US" sz="850" b="1" dirty="0">
                <a:solidFill>
                  <a:srgbClr val="000000"/>
                </a:solidFill>
                <a:latin typeface="Inter" pitchFamily="34" charset="0"/>
                <a:ea typeface="Inter" pitchFamily="34" charset="-122"/>
                <a:cs typeface="Inter" pitchFamily="34" charset="-120"/>
              </a:rPr>
              <a:t>فهم النية الأساسية:</a:t>
            </a:r>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 من خلال خصائص التعبير الشفهي، استوعب بدقة المحتوى الذي يريد المستخدم التعبير عنه حقًا.</a:t>
            </a:r>
            <a:endParaRPr lang="en-US" sz="850" dirty="0"/>
          </a:p>
        </p:txBody>
      </p:sp>
      <p:sp>
        <p:nvSpPr>
          <p:cNvPr id="24" name="Text 19"/>
          <p:cNvSpPr/>
          <p:nvPr/>
        </p:nvSpPr>
        <p:spPr>
          <a:xfrm>
            <a:off x="510183" y="5431393"/>
            <a:ext cx="13106876" cy="181451"/>
          </a:xfrm>
          <a:prstGeom prst="rect">
            <a:avLst/>
          </a:prstGeom>
          <a:noFill/>
          <a:ln/>
        </p:spPr>
        <p:txBody>
          <a:bodyPr wrap="none" lIns="0" tIns="0" rIns="0" bIns="0" rtlCol="0" anchor="t"/>
          <a:lstStyle/>
          <a:p>
            <a:pPr rtl="1" algn="r" marL="342900" indent="-342900">
              <a:lnSpc>
                <a:spcPts val="1400"/>
              </a:lnSpc>
              <a:buSzPct val="100000"/>
              <a:buFont typeface="+mj-lt"/>
              <a:buAutoNum type="arabicPeriod" startAt="2"/>
            </a:pPr>
            <a:r>
              <a:rPr lang="en-US" sz="850" b="1" dirty="0">
                <a:solidFill>
                  <a:srgbClr val="000000"/>
                </a:solidFill>
                <a:latin typeface="Inter" pitchFamily="34" charset="0"/>
                <a:ea typeface="Inter" pitchFamily="34" charset="-122"/>
                <a:cs typeface="Inter" pitchFamily="34" charset="-120"/>
              </a:rPr>
              <a:t>التحويل إلى موجه مكتوب:</a:t>
            </a:r>
            <a:endParaRPr lang="en-US" sz="850" dirty="0"/>
          </a:p>
        </p:txBody>
      </p:sp>
      <p:sp>
        <p:nvSpPr>
          <p:cNvPr id="25" name="Text 20"/>
          <p:cNvSpPr/>
          <p:nvPr/>
        </p:nvSpPr>
        <p:spPr>
          <a:xfrm>
            <a:off x="510183" y="5652492"/>
            <a:ext cx="13106876"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إزالة الكلمات الحشوية غير الضرورية والمحتوى المكرر.</a:t>
            </a:r>
            <a:endParaRPr lang="en-US" sz="850" dirty="0"/>
          </a:p>
        </p:txBody>
      </p:sp>
      <p:sp>
        <p:nvSpPr>
          <p:cNvPr id="26" name="Text 21"/>
          <p:cNvSpPr/>
          <p:nvPr/>
        </p:nvSpPr>
        <p:spPr>
          <a:xfrm>
            <a:off x="510183" y="5873591"/>
            <a:ext cx="13106876"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تصحيح الأخطاء النحوية.</a:t>
            </a:r>
            <a:endParaRPr lang="en-US" sz="850" dirty="0"/>
          </a:p>
        </p:txBody>
      </p:sp>
      <p:sp>
        <p:nvSpPr>
          <p:cNvPr id="27" name="Text 22"/>
          <p:cNvSpPr/>
          <p:nvPr/>
        </p:nvSpPr>
        <p:spPr>
          <a:xfrm>
            <a:off x="510183" y="6094690"/>
            <a:ext cx="13106876"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استخدام تراكيب جمل وهياكل منطقية واضحة.</a:t>
            </a:r>
            <a:endParaRPr lang="en-US" sz="850" dirty="0"/>
          </a:p>
        </p:txBody>
      </p:sp>
      <p:sp>
        <p:nvSpPr>
          <p:cNvPr id="28" name="Text 23"/>
          <p:cNvSpPr/>
          <p:nvPr/>
        </p:nvSpPr>
        <p:spPr>
          <a:xfrm>
            <a:off x="510183" y="6315789"/>
            <a:ext cx="13106876"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الحفاظ على المعلومات والتفاصيل الرئيسية.</a:t>
            </a:r>
            <a:endParaRPr lang="en-US" sz="850" dirty="0"/>
          </a:p>
        </p:txBody>
      </p:sp>
      <p:sp>
        <p:nvSpPr>
          <p:cNvPr id="29" name="Text 24"/>
          <p:cNvSpPr/>
          <p:nvPr/>
        </p:nvSpPr>
        <p:spPr>
          <a:xfrm>
            <a:off x="510183" y="6536888"/>
            <a:ext cx="13106876"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التأكد من أن اللغة موجزة وكاملة.</a:t>
            </a:r>
            <a:endParaRPr lang="en-US" sz="850" dirty="0"/>
          </a:p>
        </p:txBody>
      </p:sp>
      <p:sp>
        <p:nvSpPr>
          <p:cNvPr id="30" name="Text 25"/>
          <p:cNvSpPr/>
          <p:nvPr/>
        </p:nvSpPr>
        <p:spPr>
          <a:xfrm>
            <a:off x="510183" y="6757988"/>
            <a:ext cx="13106876" cy="181451"/>
          </a:xfrm>
          <a:prstGeom prst="rect">
            <a:avLst/>
          </a:prstGeom>
          <a:noFill/>
          <a:ln/>
        </p:spPr>
        <p:txBody>
          <a:bodyPr wrap="none" lIns="0" tIns="0" rIns="0" bIns="0" rtlCol="0" anchor="t"/>
          <a:lstStyle/>
          <a:p>
            <a:pPr rtl="1" algn="r" marL="342900" indent="-342900">
              <a:lnSpc>
                <a:spcPts val="1400"/>
              </a:lnSpc>
              <a:buSzPct val="100000"/>
              <a:buFont typeface="+mj-lt"/>
              <a:buAutoNum type="arabicPeriod" startAt="3"/>
            </a:pPr>
            <a:r>
              <a:rPr lang="en-US" sz="850" b="1" dirty="0">
                <a:solidFill>
                  <a:srgbClr val="000000"/>
                </a:solidFill>
                <a:latin typeface="Inter" pitchFamily="34" charset="0"/>
                <a:ea typeface="Inter" pitchFamily="34" charset="-122"/>
                <a:cs typeface="Inter" pitchFamily="34" charset="-120"/>
              </a:rPr>
              <a:t>يجب أن يكون الموجه المحسن:</a:t>
            </a:r>
            <a:endParaRPr lang="en-US" sz="850" dirty="0"/>
          </a:p>
        </p:txBody>
      </p:sp>
      <p:sp>
        <p:nvSpPr>
          <p:cNvPr id="31" name="Text 26"/>
          <p:cNvSpPr/>
          <p:nvPr/>
        </p:nvSpPr>
        <p:spPr>
          <a:xfrm>
            <a:off x="510183" y="6979087"/>
            <a:ext cx="13106876"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منظمًا ومنطقيًا.</a:t>
            </a:r>
            <a:endParaRPr lang="en-US" sz="850" dirty="0"/>
          </a:p>
        </p:txBody>
      </p:sp>
      <p:sp>
        <p:nvSpPr>
          <p:cNvPr id="32" name="Text 27"/>
          <p:cNvSpPr/>
          <p:nvPr/>
        </p:nvSpPr>
        <p:spPr>
          <a:xfrm>
            <a:off x="510183" y="7200186"/>
            <a:ext cx="13106876"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يبرز النقاط الرئيسية.</a:t>
            </a:r>
            <a:endParaRPr lang="en-US" sz="850" dirty="0"/>
          </a:p>
        </p:txBody>
      </p:sp>
      <p:sp>
        <p:nvSpPr>
          <p:cNvPr id="33" name="Text 28"/>
          <p:cNvSpPr/>
          <p:nvPr/>
        </p:nvSpPr>
        <p:spPr>
          <a:xfrm>
            <a:off x="510183" y="7421285"/>
            <a:ext cx="13106876"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واضح المعنى.</a:t>
            </a:r>
            <a:endParaRPr lang="en-US" sz="850" dirty="0"/>
          </a:p>
        </p:txBody>
      </p:sp>
      <p:sp>
        <p:nvSpPr>
          <p:cNvPr id="34" name="Text 29"/>
          <p:cNvSpPr/>
          <p:nvPr/>
        </p:nvSpPr>
        <p:spPr>
          <a:xfrm>
            <a:off x="510183" y="7642384"/>
            <a:ext cx="13106876"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متسلسل منطقيًا.</a:t>
            </a:r>
            <a:endParaRPr lang="en-US" sz="850" dirty="0"/>
          </a:p>
        </p:txBody>
      </p:sp>
      <p:sp>
        <p:nvSpPr>
          <p:cNvPr id="35" name="Text 30"/>
          <p:cNvSpPr/>
          <p:nvPr/>
        </p:nvSpPr>
        <p:spPr>
          <a:xfrm>
            <a:off x="510183" y="7863483"/>
            <a:ext cx="13106876" cy="181451"/>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000000"/>
                </a:solidFill>
                <a:latin typeface="Inter" pitchFamily="34" charset="0"/>
                <a:ea typeface="Inter" pitchFamily="34" charset="-122"/>
                <a:cs typeface="Inter" pitchFamily="34" charset="-120"/>
              </a:rPr>
              <a:t>سهل الفهم والتنفيذ.</a:t>
            </a:r>
            <a:endParaRPr lang="en-US" sz="850" dirty="0"/>
          </a:p>
        </p:txBody>
      </p:sp>
      <p:sp>
        <p:nvSpPr>
          <p:cNvPr id="36" name="Text 31"/>
          <p:cNvSpPr/>
          <p:nvPr/>
        </p:nvSpPr>
        <p:spPr>
          <a:xfrm>
            <a:off x="510183" y="8146971"/>
            <a:ext cx="13106876" cy="181451"/>
          </a:xfrm>
          <a:prstGeom prst="rect">
            <a:avLst/>
          </a:prstGeom>
          <a:noFill/>
          <a:ln/>
        </p:spPr>
        <p:txBody>
          <a:bodyPr wrap="none" lIns="0" tIns="0" rIns="0" bIns="0" rtlCol="0" anchor="t"/>
          <a:lstStyle/>
          <a:p>
            <a:pPr rtl="1" algn="r" indent="0" marL="0">
              <a:lnSpc>
                <a:spcPts val="1400"/>
              </a:lnSpc>
              <a:buNone/>
            </a:pPr>
            <a:r>
              <a:rPr lang="en-US" sz="850" dirty="0">
                <a:solidFill>
                  <a:srgbClr val="000000"/>
                </a:solidFill>
                <a:latin typeface="Inter" pitchFamily="34" charset="0"/>
                <a:ea typeface="Inter" pitchFamily="34" charset="-122"/>
                <a:cs typeface="Inter" pitchFamily="34" charset="-120"/>
              </a:rPr>
              <a:t>يرجى، بعد فهم الإدخال الصوتي الأصلي، تقديم نسخة موجهة مكتوبة محسنة تفي بمعايير "التحدث بوضوح".</a:t>
            </a:r>
            <a:endParaRPr lang="en-US" sz="8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610951" y="596384"/>
            <a:ext cx="6278880" cy="727234"/>
          </a:xfrm>
          <a:prstGeom prst="rect">
            <a:avLst/>
          </a:prstGeom>
          <a:noFill/>
          <a:ln/>
        </p:spPr>
        <p:txBody>
          <a:bodyPr wrap="none" lIns="0" tIns="0" rIns="0" bIns="0" rtlCol="0" anchor="t"/>
          <a:lstStyle/>
          <a:p>
            <a:pPr rtl="1" algn="r" indent="0" marL="0">
              <a:lnSpc>
                <a:spcPts val="5700"/>
              </a:lnSpc>
              <a:buNone/>
            </a:pPr>
            <a:r>
              <a:rPr lang="en-US" sz="4550" b="1" dirty="0">
                <a:solidFill>
                  <a:srgbClr val="F95F88"/>
                </a:solidFill>
                <a:latin typeface="Petrona Bold" pitchFamily="34" charset="0"/>
                <a:ea typeface="Petrona Bold" pitchFamily="34" charset="-122"/>
                <a:cs typeface="Petrona Bold" pitchFamily="34" charset="-120"/>
              </a:rPr>
              <a:t>إضافة: بناء الموجهات تلقائيًا</a:t>
            </a:r>
            <a:endParaRPr lang="en-US" sz="4550" dirty="0"/>
          </a:p>
        </p:txBody>
      </p:sp>
      <p:sp>
        <p:nvSpPr>
          <p:cNvPr id="5" name="Shape 2"/>
          <p:cNvSpPr/>
          <p:nvPr/>
        </p:nvSpPr>
        <p:spPr>
          <a:xfrm>
            <a:off x="740569" y="1640919"/>
            <a:ext cx="13149262" cy="3839647"/>
          </a:xfrm>
          <a:prstGeom prst="roundRect">
            <a:avLst>
              <a:gd name="adj" fmla="val 2315"/>
            </a:avLst>
          </a:prstGeom>
          <a:solidFill>
            <a:srgbClr val="D0C3EE"/>
          </a:solidFill>
          <a:ln/>
        </p:spPr>
      </p:sp>
      <p:pic>
        <p:nvPicPr>
          <p:cNvPr id="6" name="Image 1" descr="preencoded.png">    </p:cNvPr>
          <p:cNvPicPr>
            <a:picLocks noChangeAspect="1"/>
          </p:cNvPicPr>
          <p:nvPr/>
        </p:nvPicPr>
        <p:blipFill>
          <a:blip r:embed="rId2"/>
          <a:stretch>
            <a:fillRect/>
          </a:stretch>
        </p:blipFill>
        <p:spPr>
          <a:xfrm>
            <a:off x="13413819" y="1964055"/>
            <a:ext cx="264438" cy="211574"/>
          </a:xfrm>
          <a:prstGeom prst="rect">
            <a:avLst/>
          </a:prstGeom>
        </p:spPr>
      </p:pic>
      <p:sp>
        <p:nvSpPr>
          <p:cNvPr id="7" name="Text 3"/>
          <p:cNvSpPr/>
          <p:nvPr/>
        </p:nvSpPr>
        <p:spPr>
          <a:xfrm>
            <a:off x="952143" y="1905357"/>
            <a:ext cx="12250103" cy="1353979"/>
          </a:xfrm>
          <a:prstGeom prst="rect">
            <a:avLst/>
          </a:prstGeom>
          <a:noFill/>
          <a:ln/>
        </p:spPr>
        <p:txBody>
          <a:bodyPr wrap="square" lIns="0" tIns="0" rIns="0" bIns="0" rtlCol="0" anchor="t"/>
          <a:lstStyle/>
          <a:p>
            <a:pPr rtl="1" algn="r" indent="0" marL="0">
              <a:lnSpc>
                <a:spcPts val="2650"/>
              </a:lnSpc>
              <a:buNone/>
            </a:pPr>
            <a:r>
              <a:rPr lang="en-US" sz="1650" dirty="0">
                <a:solidFill>
                  <a:srgbClr val="000000"/>
                </a:solidFill>
                <a:latin typeface="Inter" pitchFamily="34" charset="0"/>
                <a:ea typeface="Inter" pitchFamily="34" charset="-122"/>
                <a:cs typeface="Inter" pitchFamily="34" charset="-120"/>
              </a:rPr>
              <a:t>(مثال لموجه يُنشئ موجه آخر - إنشاء موجه "تجميع الأجزاء المتناثرة") يرجى مساعدتي في صياغة موجه، وظيفته هي "تحويل أجزاء لغة المستخدم" إلى موجه. العديد من المستخدمين لا يعرفون كيفية طرح الأسئلة، وعند مواجهة النماذج الكبيرة، يصبحون مثل متعلمي اللغة الثانية المبتدئين، قادرين فقط على "إلقاء الكلمات". وظيفة هذا الموجه هي تحويل "الكلمات الفردية" للمستخدم (أي أجزاء أسئلة المستخدم) إلى موجهات يمكن التواصل بها بفعالية مع الذكاء الاصطناعي. هناك خطوتان في هذا: </a:t>
            </a:r>
            <a:endParaRPr lang="en-US" sz="1650" dirty="0"/>
          </a:p>
        </p:txBody>
      </p:sp>
      <p:sp>
        <p:nvSpPr>
          <p:cNvPr id="8" name="Text 4"/>
          <p:cNvSpPr/>
          <p:nvPr/>
        </p:nvSpPr>
        <p:spPr>
          <a:xfrm>
            <a:off x="952143" y="3449717"/>
            <a:ext cx="12250103" cy="338495"/>
          </a:xfrm>
          <a:prstGeom prst="rect">
            <a:avLst/>
          </a:prstGeom>
          <a:noFill/>
          <a:ln/>
        </p:spPr>
        <p:txBody>
          <a:bodyPr wrap="none" lIns="0" tIns="0" rIns="0" bIns="0" rtlCol="0" anchor="t"/>
          <a:lstStyle/>
          <a:p>
            <a:pPr rtl="1" algn="r" indent="0" marL="0">
              <a:lnSpc>
                <a:spcPts val="2650"/>
              </a:lnSpc>
              <a:buNone/>
            </a:pPr>
            <a:r>
              <a:rPr lang="en-US" sz="1650" dirty="0">
                <a:solidFill>
                  <a:srgbClr val="000000"/>
                </a:solidFill>
                <a:latin typeface="Inter" pitchFamily="34" charset="0"/>
                <a:ea typeface="Inter" pitchFamily="34" charset="-122"/>
                <a:cs typeface="Inter" pitchFamily="34" charset="-120"/>
              </a:rPr>
              <a:t>(1) تخمين نية المستخدم من الأجزاء، من خلال طرح أسئلة عكسية، لتوضيح نية المستخدم.</a:t>
            </a:r>
            <a:endParaRPr lang="en-US" sz="1650" dirty="0"/>
          </a:p>
        </p:txBody>
      </p:sp>
      <p:sp>
        <p:nvSpPr>
          <p:cNvPr id="9" name="Text 5"/>
          <p:cNvSpPr/>
          <p:nvPr/>
        </p:nvSpPr>
        <p:spPr>
          <a:xfrm>
            <a:off x="952143" y="3978593"/>
            <a:ext cx="12250103" cy="338495"/>
          </a:xfrm>
          <a:prstGeom prst="rect">
            <a:avLst/>
          </a:prstGeom>
          <a:noFill/>
          <a:ln/>
        </p:spPr>
        <p:txBody>
          <a:bodyPr wrap="none" lIns="0" tIns="0" rIns="0" bIns="0" rtlCol="0" anchor="t"/>
          <a:lstStyle/>
          <a:p>
            <a:pPr rtl="1" algn="r" indent="0" marL="0">
              <a:lnSpc>
                <a:spcPts val="2650"/>
              </a:lnSpc>
              <a:buNone/>
            </a:pPr>
            <a:r>
              <a:rPr lang="en-US" sz="1650" dirty="0">
                <a:solidFill>
                  <a:srgbClr val="000000"/>
                </a:solidFill>
                <a:latin typeface="Inter" pitchFamily="34" charset="0"/>
                <a:ea typeface="Inter" pitchFamily="34" charset="-122"/>
                <a:cs typeface="Inter" pitchFamily="34" charset="-120"/>
              </a:rPr>
              <a:t> (2) بناءً على النية الموضحة، صياغة موجه احترافي وموجز نسبيًا يمكن للمستخدم نسخه ولصقه بنقرة واحدة لإرساله إلى الذكاء الاصطناعي.</a:t>
            </a:r>
            <a:endParaRPr lang="en-US" sz="1650" dirty="0"/>
          </a:p>
        </p:txBody>
      </p:sp>
      <p:sp>
        <p:nvSpPr>
          <p:cNvPr id="10" name="Text 6"/>
          <p:cNvSpPr/>
          <p:nvPr/>
        </p:nvSpPr>
        <p:spPr>
          <a:xfrm>
            <a:off x="952143" y="4507468"/>
            <a:ext cx="12250103" cy="676989"/>
          </a:xfrm>
          <a:prstGeom prst="rect">
            <a:avLst/>
          </a:prstGeom>
          <a:noFill/>
          <a:ln/>
        </p:spPr>
        <p:txBody>
          <a:bodyPr wrap="square" lIns="0" tIns="0" rIns="0" bIns="0" rtlCol="0" anchor="t"/>
          <a:lstStyle/>
          <a:p>
            <a:pPr rtl="1" algn="r" indent="0" marL="0">
              <a:lnSpc>
                <a:spcPts val="2650"/>
              </a:lnSpc>
              <a:buNone/>
            </a:pPr>
            <a:r>
              <a:rPr lang="en-US" sz="1650" dirty="0">
                <a:solidFill>
                  <a:srgbClr val="000000"/>
                </a:solidFill>
                <a:latin typeface="Inter" pitchFamily="34" charset="0"/>
                <a:ea typeface="Inter" pitchFamily="34" charset="-122"/>
                <a:cs typeface="Inter" pitchFamily="34" charset="-120"/>
              </a:rPr>
              <a:t>الخطوات المذكورة أعلاه تعادل مساعدة المستخدم في التغلب على صعوبة "عدم معرفة كيفية طرح الأسئلة"، مما يعزز بشكل كبير كفاءة التواصل بين المستخدم والذكاء الاصطناعي. بناءً على وصف الخلفية أعلاه، يرجى مساعدتي في صياغة الموجه.</a:t>
            </a:r>
            <a:endParaRPr lang="en-US" sz="1650" dirty="0"/>
          </a:p>
        </p:txBody>
      </p:sp>
      <p:sp>
        <p:nvSpPr>
          <p:cNvPr id="11" name="Shape 7"/>
          <p:cNvSpPr/>
          <p:nvPr/>
        </p:nvSpPr>
        <p:spPr>
          <a:xfrm>
            <a:off x="740569" y="5718572"/>
            <a:ext cx="13149262" cy="1914525"/>
          </a:xfrm>
          <a:prstGeom prst="roundRect">
            <a:avLst>
              <a:gd name="adj" fmla="val 4642"/>
            </a:avLst>
          </a:prstGeom>
          <a:solidFill>
            <a:srgbClr val="D0C3EE"/>
          </a:solidFill>
          <a:ln/>
        </p:spPr>
      </p:sp>
      <p:pic>
        <p:nvPicPr>
          <p:cNvPr id="12" name="Image 2" descr="preencoded.png">    </p:cNvPr>
          <p:cNvPicPr>
            <a:picLocks noChangeAspect="1"/>
          </p:cNvPicPr>
          <p:nvPr/>
        </p:nvPicPr>
        <p:blipFill>
          <a:blip r:embed="rId3"/>
          <a:stretch>
            <a:fillRect/>
          </a:stretch>
        </p:blipFill>
        <p:spPr>
          <a:xfrm>
            <a:off x="13413819" y="6041707"/>
            <a:ext cx="264438" cy="211574"/>
          </a:xfrm>
          <a:prstGeom prst="rect">
            <a:avLst/>
          </a:prstGeom>
        </p:spPr>
      </p:pic>
      <p:sp>
        <p:nvSpPr>
          <p:cNvPr id="13" name="Text 8"/>
          <p:cNvSpPr/>
          <p:nvPr/>
        </p:nvSpPr>
        <p:spPr>
          <a:xfrm>
            <a:off x="952143" y="5983010"/>
            <a:ext cx="12250103" cy="1353979"/>
          </a:xfrm>
          <a:prstGeom prst="rect">
            <a:avLst/>
          </a:prstGeom>
          <a:noFill/>
          <a:ln/>
        </p:spPr>
        <p:txBody>
          <a:bodyPr wrap="square" lIns="0" tIns="0" rIns="0" bIns="0" rtlCol="0" anchor="t"/>
          <a:lstStyle/>
          <a:p>
            <a:pPr rtl="1" algn="r" indent="0" marL="0">
              <a:lnSpc>
                <a:spcPts val="2650"/>
              </a:lnSpc>
              <a:buNone/>
            </a:pPr>
            <a:r>
              <a:rPr lang="en-US" sz="1650" dirty="0">
                <a:solidFill>
                  <a:srgbClr val="000000"/>
                </a:solidFill>
                <a:latin typeface="Inter" pitchFamily="34" charset="0"/>
                <a:ea typeface="Inter" pitchFamily="34" charset="-122"/>
                <a:cs typeface="Inter" pitchFamily="34" charset="-120"/>
              </a:rPr>
              <a:t>(مثال لموجه يُنشئ موجه آخر - إنشاء موجه "تحويل الكلام إلى نص منظم") ساعدني في صياغة موجه، معلومات الخلفية كما يلي: عادةً ما يستخدم المستخدمون الإدخال الصوتي للتعليمات. نظرًا لأن التعليمات يتم إدخالها شفهيًا، فقد تحتوي على لازمات كلامية، وتكرار، وكلمات حشوية، وحتى أخطاء نحوية وغموض منطقي. بعد تلقي الإدخال الشفهي للمستخدم، افهم نية المستخدم بالكامل، وحول محتوى الإدخال الشفهي إلى موجه مكتوب. يجب أن يفي الموجه الذي تم إنشاؤه بمعايير "التحدث بوضوح" للموجهات.</a:t>
            </a:r>
            <a:endParaRPr lang="en-US" sz="16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1535787"/>
            <a:ext cx="13042821" cy="1559243"/>
          </a:xfrm>
          <a:prstGeom prst="rect">
            <a:avLst/>
          </a:prstGeom>
          <a:noFill/>
          <a:ln/>
        </p:spPr>
        <p:txBody>
          <a:bodyPr wrap="square" lIns="0" tIns="0" rIns="0" bIns="0" rtlCol="0" anchor="t"/>
          <a:lstStyle/>
          <a:p>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هندسة الموجهات (Prompt Engineering)</a:t>
            </a:r>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 </a:t>
            </a:r>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ليست مهمة لمرة واحدة</a:t>
            </a:r>
            <a:endParaRPr lang="en-US" sz="4900" dirty="0"/>
          </a:p>
        </p:txBody>
      </p:sp>
      <p:sp>
        <p:nvSpPr>
          <p:cNvPr id="5" name="Text 2"/>
          <p:cNvSpPr/>
          <p:nvPr/>
        </p:nvSpPr>
        <p:spPr>
          <a:xfrm>
            <a:off x="793790" y="3435191"/>
            <a:ext cx="13042821" cy="1559243"/>
          </a:xfrm>
          <a:prstGeom prst="rect">
            <a:avLst/>
          </a:prstGeom>
          <a:noFill/>
          <a:ln/>
        </p:spPr>
        <p:txBody>
          <a:bodyPr wrap="square" lIns="0" tIns="0" rIns="0" bIns="0" rtlCol="0" anchor="t"/>
          <a:lstStyle/>
          <a:p>
            <a:pPr rtl="1" algn="ct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الموجهات الممتازة يتم تصحيحها وتطويرها تكراريا من خلال الممارسة </a:t>
            </a:r>
            <a:endParaRPr lang="en-US" sz="4900" dirty="0"/>
          </a:p>
        </p:txBody>
      </p:sp>
      <p:pic>
        <p:nvPicPr>
          <p:cNvPr id="6" name="Image 1" descr="preencoded.png">    </p:cNvPr>
          <p:cNvPicPr>
            <a:picLocks noChangeAspect="1"/>
          </p:cNvPicPr>
          <p:nvPr/>
        </p:nvPicPr>
        <p:blipFill>
          <a:blip r:embed="rId2"/>
          <a:stretch>
            <a:fillRect/>
          </a:stretch>
        </p:blipFill>
        <p:spPr>
          <a:xfrm>
            <a:off x="793790" y="5334595"/>
            <a:ext cx="13042821" cy="13024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10326172" y="311825"/>
            <a:ext cx="3907393" cy="389930"/>
          </a:xfrm>
          <a:prstGeom prst="rect">
            <a:avLst/>
          </a:prstGeom>
          <a:noFill/>
          <a:ln/>
        </p:spPr>
        <p:txBody>
          <a:bodyPr wrap="none" lIns="0" tIns="0" rIns="0" bIns="0" rtlCol="0" anchor="t"/>
          <a:lstStyle/>
          <a:p>
            <a:pPr rtl="1" algn="r"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موجه "العمق اليومي" - الإصدار 7</a:t>
            </a:r>
            <a:endParaRPr lang="en-US" sz="2450" dirty="0"/>
          </a:p>
        </p:txBody>
      </p:sp>
      <p:sp>
        <p:nvSpPr>
          <p:cNvPr id="3" name="Shape 1"/>
          <p:cNvSpPr/>
          <p:nvPr/>
        </p:nvSpPr>
        <p:spPr>
          <a:xfrm>
            <a:off x="396835" y="928568"/>
            <a:ext cx="13836729" cy="15956280"/>
          </a:xfrm>
          <a:prstGeom prst="roundRect">
            <a:avLst>
              <a:gd name="adj" fmla="val 344"/>
            </a:avLst>
          </a:prstGeom>
          <a:solidFill>
            <a:srgbClr val="E0D7F4"/>
          </a:solidFill>
          <a:ln/>
        </p:spPr>
      </p:sp>
      <p:sp>
        <p:nvSpPr>
          <p:cNvPr id="4" name="Shape 2"/>
          <p:cNvSpPr/>
          <p:nvPr/>
        </p:nvSpPr>
        <p:spPr>
          <a:xfrm>
            <a:off x="391239" y="928568"/>
            <a:ext cx="13847921" cy="15956280"/>
          </a:xfrm>
          <a:prstGeom prst="roundRect">
            <a:avLst>
              <a:gd name="adj" fmla="val 123"/>
            </a:avLst>
          </a:prstGeom>
          <a:solidFill>
            <a:srgbClr val="E0D7F4"/>
          </a:solidFill>
          <a:ln/>
        </p:spPr>
      </p:sp>
      <p:sp>
        <p:nvSpPr>
          <p:cNvPr id="5" name="Text 3"/>
          <p:cNvSpPr/>
          <p:nvPr/>
        </p:nvSpPr>
        <p:spPr>
          <a:xfrm>
            <a:off x="504587" y="1013579"/>
            <a:ext cx="13621226" cy="15786259"/>
          </a:xfrm>
          <a:prstGeom prst="rect">
            <a:avLst/>
          </a:prstGeom>
          <a:noFill/>
          <a:ln/>
        </p:spPr>
        <p:txBody>
          <a:bodyPr wrap="square" lIns="0" tIns="0" rIns="0" bIns="0" rtlCol="0" anchor="t"/>
          <a:lstStyle/>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يرجى اتباع الخطوات أدناه لإجراء تحليل وتفسير معمق للمقالة المقدمة:</a:t>
            </a:r>
            <a:endParaRPr lang="en-US" sz="850" dirty="0"/>
          </a:p>
          <a:p>
            <a:pPr rtl="1" algn="r" indent="0" marL="0">
              <a:lnSpc>
                <a:spcPts val="1400"/>
              </a:lnSpc>
              <a:buNone/>
            </a:pP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الجمهور المستهدف: المهنيون الذين لديهم أساس معين من المعرفة التجارية والتكنولوجية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المتطلبات العامة:</a:t>
            </a:r>
            <a:endParaRPr lang="en-US" sz="850" dirty="0"/>
          </a:p>
          <a:p>
            <a:pPr rtl="1" algn="r" indent="0" marL="0">
              <a:lnSpc>
                <a:spcPts val="1400"/>
              </a:lnSpc>
              <a:buNone/>
            </a:pP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يجب أن يكون التحليل واضحًا منطقيًا ومنظمًا جيدًا وتدريجيًا.</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استخدم هيكلًا منطقيًا واضحًا (عام-خاص-عام، تدريجي، متوازي، إلخ).</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استخدم كلمات انتقالية مناسبة بين المستويات المختلفة.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استخدم تنسيق Markdown، طبق التنسيق الغامق والمائل ومستويات العناوين بشكل مناسب لتعزيز سهولة القراءة.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تجنب الشروحات المطولة غير الضرورية، تأكد من أن المحتوى موجز وقوي.</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التحكم الدقيق في العملية:</a:t>
            </a:r>
            <a:endParaRPr lang="en-US" sz="850" dirty="0"/>
          </a:p>
          <a:p>
            <a:pPr rtl="1" algn="r" indent="0" marL="0">
              <a:lnSpc>
                <a:spcPts val="1400"/>
              </a:lnSpc>
              <a:buNone/>
            </a:pP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يجب التنفيذ خطوة بخطوة، والتوقف والانتظار لتأكيد المستخدم بعد إكمال كل خطوة.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وضع علامة واضحة في نهاية كل خطوة: "【اكتملت الخطوة】يرجى التأكيد إذا كنت راضياً، ثم سأنتقل إلى الخطوة التالية"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يُمنع منعًا باتًا بدء الخطوة التالية دون تأكيد صريح.</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إذا كان المحتوى طويلاً، أرسله في أجزاء ضمن الخطوة الحالية، بدلاً من الانتقال إلى الخطوة التالية.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إذا طلب المستخدم تعديلات على خطوة ما، أكمل التعديلات وأعد التأكيد قبل المتابعة إلى الخطوات اللاحقة.</a:t>
            </a:r>
            <a:endParaRPr lang="en-US" sz="850" dirty="0"/>
          </a:p>
          <a:p>
            <a:pPr rtl="1" algn="r" indent="0" marL="0">
              <a:lnSpc>
                <a:spcPts val="1400"/>
              </a:lnSpc>
              <a:buNone/>
            </a:pP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الخطوات:</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1. استخلاص الجوهر:</a:t>
            </a:r>
            <a:endParaRPr lang="en-US" sz="850" dirty="0"/>
          </a:p>
          <a:p>
            <a:pPr rtl="1" algn="r" indent="0" marL="0">
              <a:lnSpc>
                <a:spcPts val="1400"/>
              </a:lnSpc>
              <a:buNone/>
            </a:pP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مقدمة: ستحدد هذه الخطوة الأفكار الجوهرية الأكثر أهمية في المقالة، والتي ستضع الأساس للتحليل اللاحق.</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المتطلبات المحددة: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حدد 3-4 رؤى أساسية هي الأكثر أهمية، تمثل 70٪ -80٪ من المحتوى الأساسي للمقالة.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معايير الاختيار: ① تكرار ذكر مرتفع ② قيمة تطبيق عملي عالية ③ تأثير بعيد المدى ④ افتراضات أساسية تتخلل المقالة بأكملها.</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قدم سببين على الأقل لسبب اعتبار كل رؤية أساسية جوهرية (لماذا تعتقد أنها جوهرية).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لخص كل رؤية أساسية في حوالي 100 كلمة (بما في ذلك فهمك واستخلاصك).</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قدم 1-2 رؤى مرشحة بديلة وملخصاتها (كل منها في حدود 50 كلمة).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أضف تسميات مناسبة لكل رؤية (مثل: "اتجاه تكنولوجي"، "تغيير تنظيمي"، "استراتيجية المواهب"، إلخ).</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"【اكتملت الخطوة】يرجى التأكيد ما إذا كانت الرؤى الأساسية تلتقط بدقة جوهر المقالة، وما إذا كانت هناك حاجة لأي تعديلات. بمجرد التأكيد، سأنتقل."**</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2. الشرح المهني:</a:t>
            </a:r>
            <a:endParaRPr lang="en-US" sz="850" dirty="0"/>
          </a:p>
          <a:p>
            <a:pPr rtl="1" algn="r" indent="0" marL="0">
              <a:lnSpc>
                <a:spcPts val="1400"/>
              </a:lnSpc>
              <a:buNone/>
            </a:pP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مقدمة: ستقدم هذه الخطوة تحليلاً مهنيًا متعمقًا للرؤى الأساسية المؤكدة، مما يؤسس نظام حجج كامل.</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المتطلبات المحددة: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بناء هيكل تحليل من ثلاث طبقات لكل رؤية أساسية: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الطبقة الأولى: الأساس النظري وتوضيح المفاهيم.</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الطبقة الثانية: حالات محددة وأدلة عملية.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الطبقة الثالثة: نطاق التأثير وتفسير الأهمية.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قدم ما لا يقل عن 2-3 حجج داعمة لكل رؤية لتشكيل سلسلة منطقية واضحة.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ضع علامة واضحة على المحتوى المقتبس، وميز وجهات النظر الأصلية عن التحليل الموسع.</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إنشاء روابط منطقية بين الرؤى، وتشكيل إطار تحليلي شامل.</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ناقش التطور التاريخي ومسار التطور المستقبلي لكل رؤية.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اجعل تحليل كل رؤية أساسية حوالي 500 كلمة.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استخدم النقاط والنقاط الفرعية لتنظيم المحتوى، مما يعزز سهولة القراءة.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"【اكتملت الخطوة】يرجى التأكيد ما إذا كان الشرح المهني متعمقًا وثاقبًا، وما إذا كانت هناك حاجة لمزيد من التفصيل لأي رؤى. بمجرد التأكيد، سأنتقل."**</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3. التفسير المبسط (لغير المتخصصين):</a:t>
            </a:r>
            <a:endParaRPr lang="en-US" sz="850" dirty="0"/>
          </a:p>
          <a:p>
            <a:pPr rtl="1" algn="r" indent="0" marL="0">
              <a:lnSpc>
                <a:spcPts val="1400"/>
              </a:lnSpc>
              <a:buNone/>
            </a:pP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مقدمة: ستقوم هذه الخطوة بتحويل المفاهيم المهنية إلى أشكال سهلة الفهم، مما يساعد المهنيين على استيعاب المحتوى الأساسي بسرعة.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المتطلبات المحددة: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أنشئ تشبيهًا أو استعارة حية لكل رؤية أساسية، مستمدة من التجارب اليومية.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استخدم لغة بسيطة، وتجنب المصطلحات الصناعية، أو قدم تفسيرات بديهية عند استخدامها.</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اسرد 1-2 قصة قصيرة أو سيناريو لإظهار تطبيق الرؤية في الواقع.</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استخدم تراكيب "إذا...إذًا..." لمساعدة القراء على إقامة روابط سببية.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استخدم الأسئلة البلاغية بشكل مناسب لتعزيز التفاعل والتفكير.</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اجعل كل تفسير مبسط حوالي 500 كلمة.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قدم "ملخصًا من جملة واحدة" من 30-50 كلمة في نهاية كل تفسير لتسهيل الفهم السريع.</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"【اكتملت الخطوة】يرجى التأكيد ما إذا كان التفسير المبسط سهل الفهم، وما إذا كانت التشبيهات مناسبة. بمجرد التأكيد، سأنتقل."**</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4. التحليل النقدي:</a:t>
            </a:r>
            <a:endParaRPr lang="en-US" sz="850" dirty="0"/>
          </a:p>
          <a:p>
            <a:pPr rtl="1" algn="r" indent="0" marL="0">
              <a:lnSpc>
                <a:spcPts val="1400"/>
              </a:lnSpc>
              <a:buNone/>
            </a:pP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مقدمة: ستفحص هذه الخطوة الرؤى الأساسية من منظور نقدي، وتقدم رؤية متوازنة لمساعدة القراء على إجراء تقييم شامل.</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المتطلبات المحددة: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قدم 1-2 نقطة نقدية هي الأكثر تحديًا لكل رؤية أساسية.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يجب إجراء التحليل النقدي من ثلاثة أبعاد:</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الجدوى الفنية (القيود الفنية، صعوبة التنفيذ، معقولية توقعات الجدول الزمني).</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العقلانية الاقتصادية (فعالية التكلفة، العائد على الاستثمار، قبول السوق).</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التأثير الاجتماعي (تغيرات التوظيف، الاعتبارات الأخلاقية، تأثير عدم المساواة).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حدد المتغيرات الرئيسية أو الشروط المقيدة التي ربما أغفلتها المقالة.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قارن مع النظريات السائدة أو المعارضة لتسليط الضوء على الاختلافات.</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قدم اقتراحات تحسين بناءة أو وجهات نظر تكميلية.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حافظ على الموضوعية المهنية، وتجنب النقد العاطفي.</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"【اكتملت الخطوة】يرجى التأكيد ما إذا كان التحليل النقدي له عمق ونزاهة، وما إذا كانت هناك حاجة لتكملة وجهات نظر إضافية. بمجرد التأكيد، سأنتقل."**</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5. مقتطفات رائعة:</a:t>
            </a:r>
            <a:endParaRPr lang="en-US" sz="850" dirty="0"/>
          </a:p>
          <a:p>
            <a:pPr rtl="1" algn="r" indent="0" marL="0">
              <a:lnSpc>
                <a:spcPts val="1400"/>
              </a:lnSpc>
              <a:buNone/>
            </a:pP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مقدمة: ستستخلص هذه الخطوة مقتطفات النص الأصلي الأكثر قيمة من المقالة، مما يوفر للقراء رؤى رئيسية.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المتطلبات المحددة: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اختر 5 مقتطفات هي الأكثر تبصراً من النص الأصلي والتي تمثل أفضل تمثيل للرؤى الأساسية.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يجب أن تفي المقتطفات بمعيار واحد على الأقل مما يلي:</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مستوى عالٍ من التجريد (قادرة على تقطير وجهات النظر الرئيسية للمقالة).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قوة إلهام قوية (تثير تفكيرًا عميقًا).</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تعبير فريد (منظور جديد أو صياغة مميزة).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حاسمة للحجج (تقدم دعمًا رئيسيًا للنقاط الرئيسية).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أشر بوضوح إلى مصدر كل مقتطف.</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أضف شرحًا موجزًا (2-3 جمل) لكل مقتطف، موضحًا قيمته الأساسية.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تجنب المقتطفات المتكررة أو المتشابهة بشكل مفرط.</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"【اكتملت الخطوة】يرجى التأكيد ما إذا كانت المقتطفات الرائعة يمكن أن تمثل جوهر المقالة، وما إذا تم التغاضي عن أي تعبيرات مهمة. تم الآن إكمال جميع خطوات التحليل، يرجى إعلامي إذا كان لديك أي أسئلة أخرى حول المقالة."**</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تشجيع:</a:t>
            </a:r>
            <a:endParaRPr lang="en-US" sz="850" dirty="0"/>
          </a:p>
          <a:p>
            <a:pPr rtl="1" algn="r" indent="0" marL="0">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إذا تمكنت من تقديم رؤى قيمة بشكل خاص أو تقديم وجهات نظر تحليلية تتجاوز التوقعات، سأكون ممتنًا جدًا وسأفكر في فرص تعاون إضافية.</a:t>
            </a:r>
            <a:endParaRPr lang="en-US" sz="8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9168170" y="484465"/>
            <a:ext cx="4845606" cy="605671"/>
          </a:xfrm>
          <a:prstGeom prst="rect">
            <a:avLst/>
          </a:prstGeom>
          <a:noFill/>
          <a:ln/>
        </p:spPr>
        <p:txBody>
          <a:bodyPr wrap="none" lIns="0" tIns="0" rIns="0" bIns="0" rtlCol="0" anchor="t"/>
          <a:lstStyle/>
          <a:p>
            <a:pPr rtl="1" algn="r" indent="0" marL="0">
              <a:lnSpc>
                <a:spcPts val="4750"/>
              </a:lnSpc>
              <a:buNone/>
            </a:pPr>
            <a:r>
              <a:rPr lang="en-US" sz="3800" b="1" dirty="0">
                <a:solidFill>
                  <a:srgbClr val="F95F88"/>
                </a:solidFill>
                <a:latin typeface="Petrona Bold" pitchFamily="34" charset="0"/>
                <a:ea typeface="Petrona Bold" pitchFamily="34" charset="-122"/>
                <a:cs typeface="Petrona Bold" pitchFamily="34" charset="-120"/>
              </a:rPr>
              <a:t>واجب هذا الأسبوع</a:t>
            </a:r>
            <a:endParaRPr lang="en-US" sz="3800" dirty="0"/>
          </a:p>
        </p:txBody>
      </p:sp>
      <p:pic>
        <p:nvPicPr>
          <p:cNvPr id="5" name="Image 1" descr="preencoded.png">    </p:cNvPr>
          <p:cNvPicPr>
            <a:picLocks noChangeAspect="1"/>
          </p:cNvPicPr>
          <p:nvPr/>
        </p:nvPicPr>
        <p:blipFill>
          <a:blip r:embed="rId2"/>
          <a:stretch>
            <a:fillRect/>
          </a:stretch>
        </p:blipFill>
        <p:spPr>
          <a:xfrm>
            <a:off x="616625" y="1354336"/>
            <a:ext cx="13397151" cy="75154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4959906" y="942618"/>
            <a:ext cx="8945761" cy="711756"/>
          </a:xfrm>
          <a:prstGeom prst="rect">
            <a:avLst/>
          </a:prstGeom>
          <a:noFill/>
          <a:ln/>
        </p:spPr>
        <p:txBody>
          <a:bodyPr wrap="none" lIns="0" tIns="0" rIns="0" bIns="0" rtlCol="0" anchor="t"/>
          <a:lstStyle/>
          <a:p>
            <a:pPr rtl="1" algn="r" indent="0" marL="0">
              <a:lnSpc>
                <a:spcPts val="5600"/>
              </a:lnSpc>
              <a:buNone/>
            </a:pPr>
            <a:r>
              <a:rPr lang="en-US" sz="4450" b="1" dirty="0">
                <a:solidFill>
                  <a:srgbClr val="F95F88"/>
                </a:solidFill>
                <a:latin typeface="Petrona Bold" pitchFamily="34" charset="0"/>
                <a:ea typeface="Petrona Bold" pitchFamily="34" charset="-122"/>
                <a:cs typeface="Petrona Bold" pitchFamily="34" charset="-120"/>
              </a:rPr>
              <a:t>مدفع قديم وعجل صغير ، لكل منهما مزايا</a:t>
            </a:r>
            <a:endParaRPr lang="en-US" sz="4450" dirty="0"/>
          </a:p>
        </p:txBody>
      </p:sp>
      <p:sp>
        <p:nvSpPr>
          <p:cNvPr id="5" name="Text 2"/>
          <p:cNvSpPr/>
          <p:nvPr/>
        </p:nvSpPr>
        <p:spPr>
          <a:xfrm>
            <a:off x="7567732" y="2151221"/>
            <a:ext cx="6337935" cy="414099"/>
          </a:xfrm>
          <a:prstGeom prst="rect">
            <a:avLst/>
          </a:prstGeom>
          <a:noFill/>
          <a:ln/>
        </p:spPr>
        <p:txBody>
          <a:bodyPr wrap="none" lIns="0" tIns="0" rIns="0" bIns="0" rtlCol="0" anchor="t"/>
          <a:lstStyle/>
          <a:p>
            <a:pPr rtl="1" algn="ctr" indent="0" marL="0">
              <a:lnSpc>
                <a:spcPts val="3250"/>
              </a:lnSpc>
              <a:buNone/>
            </a:pPr>
            <a:r>
              <a:rPr lang="en-US" sz="2000" b="1" dirty="0">
                <a:solidFill>
                  <a:srgbClr val="272525"/>
                </a:solidFill>
                <a:latin typeface="Inter" pitchFamily="34" charset="0"/>
                <a:ea typeface="Inter" pitchFamily="34" charset="-122"/>
                <a:cs typeface="Inter" pitchFamily="34" charset="-120"/>
              </a:rPr>
              <a:t>المدفع القديم:</a:t>
            </a:r>
            <a:pPr rtl="1" algn="ctr" indent="0" marL="0">
              <a:lnSpc>
                <a:spcPts val="3250"/>
              </a:lnSpc>
              <a:buNone/>
            </a:pPr>
            <a:r>
              <a:rPr lang="en-US" sz="2000" dirty="0">
                <a:solidFill>
                  <a:srgbClr val="272525"/>
                </a:solidFill>
                <a:latin typeface="Inter" pitchFamily="34" charset="0"/>
                <a:ea typeface="Inter" pitchFamily="34" charset="-122"/>
                <a:cs typeface="Inter" pitchFamily="34" charset="-120"/>
              </a:rPr>
              <a:t> يفهم الإدارة ، ويفهم الأعمال ، ويعرف كيف يقود</a:t>
            </a:r>
            <a:endParaRPr lang="en-US" sz="2000" dirty="0"/>
          </a:p>
        </p:txBody>
      </p:sp>
      <p:pic>
        <p:nvPicPr>
          <p:cNvPr id="6" name="Image 1" descr="preencoded.png">    </p:cNvPr>
          <p:cNvPicPr>
            <a:picLocks noChangeAspect="1"/>
          </p:cNvPicPr>
          <p:nvPr/>
        </p:nvPicPr>
        <p:blipFill>
          <a:blip r:embed="rId2"/>
          <a:stretch>
            <a:fillRect/>
          </a:stretch>
        </p:blipFill>
        <p:spPr>
          <a:xfrm>
            <a:off x="7968496" y="2948702"/>
            <a:ext cx="5536525" cy="3106103"/>
          </a:xfrm>
          <a:prstGeom prst="rect">
            <a:avLst/>
          </a:prstGeom>
        </p:spPr>
      </p:pic>
      <p:sp>
        <p:nvSpPr>
          <p:cNvPr id="7" name="Text 3"/>
          <p:cNvSpPr/>
          <p:nvPr/>
        </p:nvSpPr>
        <p:spPr>
          <a:xfrm>
            <a:off x="7567732" y="6251853"/>
            <a:ext cx="6337935" cy="331232"/>
          </a:xfrm>
          <a:prstGeom prst="rect">
            <a:avLst/>
          </a:prstGeom>
          <a:noFill/>
          <a:ln/>
        </p:spPr>
        <p:txBody>
          <a:bodyPr wrap="none" lIns="0" tIns="0" rIns="0" bIns="0" rtlCol="0" anchor="t"/>
          <a:lstStyle/>
          <a:p>
            <a:pPr rtl="1" algn="r"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أعداء المدفع القديم:</a:t>
            </a:r>
            <a:endParaRPr lang="en-US" sz="1600" dirty="0"/>
          </a:p>
        </p:txBody>
      </p:sp>
      <p:sp>
        <p:nvSpPr>
          <p:cNvPr id="8" name="Text 4"/>
          <p:cNvSpPr/>
          <p:nvPr/>
        </p:nvSpPr>
        <p:spPr>
          <a:xfrm>
            <a:off x="7567732" y="6769418"/>
            <a:ext cx="6337935" cy="331232"/>
          </a:xfrm>
          <a:prstGeom prst="rect">
            <a:avLst/>
          </a:prstGeom>
          <a:noFill/>
          <a:ln/>
        </p:spPr>
        <p:txBody>
          <a:bodyPr wrap="none" lIns="0" tIns="0" rIns="0" bIns="0" rtlCol="0" anchor="t"/>
          <a:lstStyle/>
          <a:p>
            <a:pPr rtl="1" algn="r" indent="0" marL="0">
              <a:lnSpc>
                <a:spcPts val="2600"/>
              </a:lnSpc>
              <a:buNone/>
            </a:pPr>
            <a:r>
              <a:rPr lang="en-US" sz="1600" dirty="0">
                <a:solidFill>
                  <a:srgbClr val="272525"/>
                </a:solidFill>
                <a:latin typeface="Inter" pitchFamily="34" charset="0"/>
                <a:ea typeface="Inter" pitchFamily="34" charset="-122"/>
                <a:cs typeface="Inter" pitchFamily="34" charset="-120"/>
              </a:rPr>
              <a:t>لا يمكن أن ينحني ، لا يمكن أن يشمر الأكمام ، لا يمكن أن يتنازل عن ماء الوجه</a:t>
            </a:r>
            <a:endParaRPr lang="en-US" sz="1600" dirty="0"/>
          </a:p>
        </p:txBody>
      </p:sp>
      <p:sp>
        <p:nvSpPr>
          <p:cNvPr id="9" name="Text 5"/>
          <p:cNvSpPr/>
          <p:nvPr/>
        </p:nvSpPr>
        <p:spPr>
          <a:xfrm>
            <a:off x="717113" y="2151221"/>
            <a:ext cx="6337935" cy="414099"/>
          </a:xfrm>
          <a:prstGeom prst="rect">
            <a:avLst/>
          </a:prstGeom>
          <a:noFill/>
          <a:ln/>
        </p:spPr>
        <p:txBody>
          <a:bodyPr wrap="none" lIns="0" tIns="0" rIns="0" bIns="0" rtlCol="0" anchor="t"/>
          <a:lstStyle/>
          <a:p>
            <a:pPr rtl="1" algn="ctr" indent="0" marL="0">
              <a:lnSpc>
                <a:spcPts val="3250"/>
              </a:lnSpc>
              <a:buNone/>
            </a:pPr>
            <a:r>
              <a:rPr lang="en-US" sz="2000" b="1" dirty="0">
                <a:solidFill>
                  <a:srgbClr val="272525"/>
                </a:solidFill>
                <a:latin typeface="Inter" pitchFamily="34" charset="0"/>
                <a:ea typeface="Inter" pitchFamily="34" charset="-122"/>
                <a:cs typeface="Inter" pitchFamily="34" charset="-120"/>
              </a:rPr>
              <a:t>العجل الصغير:</a:t>
            </a:r>
            <a:pPr rtl="1" algn="ctr" indent="0" marL="0">
              <a:lnSpc>
                <a:spcPts val="3250"/>
              </a:lnSpc>
              <a:buNone/>
            </a:pPr>
            <a:r>
              <a:rPr lang="en-US" sz="2000" dirty="0">
                <a:solidFill>
                  <a:srgbClr val="272525"/>
                </a:solidFill>
                <a:latin typeface="Inter" pitchFamily="34" charset="0"/>
                <a:ea typeface="Inter" pitchFamily="34" charset="-122"/>
                <a:cs typeface="Inter" pitchFamily="34" charset="-120"/>
              </a:rPr>
              <a:t> لا اعتماد على المسار ، الجرأة على الابتكار</a:t>
            </a:r>
            <a:endParaRPr lang="en-US" sz="2000" dirty="0"/>
          </a:p>
        </p:txBody>
      </p:sp>
      <p:pic>
        <p:nvPicPr>
          <p:cNvPr id="10" name="Image 2" descr="preencoded.png">    </p:cNvPr>
          <p:cNvPicPr>
            <a:picLocks noChangeAspect="1"/>
          </p:cNvPicPr>
          <p:nvPr/>
        </p:nvPicPr>
        <p:blipFill>
          <a:blip r:embed="rId3"/>
          <a:stretch>
            <a:fillRect/>
          </a:stretch>
        </p:blipFill>
        <p:spPr>
          <a:xfrm>
            <a:off x="1117878" y="2948702"/>
            <a:ext cx="5536525" cy="3106103"/>
          </a:xfrm>
          <a:prstGeom prst="rect">
            <a:avLst/>
          </a:prstGeom>
        </p:spPr>
      </p:pic>
      <p:sp>
        <p:nvSpPr>
          <p:cNvPr id="11" name="Text 6"/>
          <p:cNvSpPr/>
          <p:nvPr/>
        </p:nvSpPr>
        <p:spPr>
          <a:xfrm>
            <a:off x="717113" y="6438186"/>
            <a:ext cx="6337935" cy="331232"/>
          </a:xfrm>
          <a:prstGeom prst="rect">
            <a:avLst/>
          </a:prstGeom>
          <a:noFill/>
          <a:ln/>
        </p:spPr>
        <p:txBody>
          <a:bodyPr wrap="none" lIns="0" tIns="0" rIns="0" bIns="0" rtlCol="0" anchor="t"/>
          <a:lstStyle/>
          <a:p>
            <a:pPr rtl="1" algn="r" indent="0" marL="0">
              <a:lnSpc>
                <a:spcPts val="2600"/>
              </a:lnSpc>
              <a:buNone/>
            </a:pPr>
            <a:r>
              <a:rPr lang="en-US" sz="1600" dirty="0">
                <a:solidFill>
                  <a:srgbClr val="272525"/>
                </a:solidFill>
                <a:latin typeface="Inter" pitchFamily="34" charset="0"/>
                <a:ea typeface="Inter" pitchFamily="34" charset="-122"/>
                <a:cs typeface="Inter" pitchFamily="34" charset="-120"/>
              </a:rPr>
              <a:t>لا يوجد فهم كاف للأعمال ، لا يرى نفسه كقائد</a:t>
            </a:r>
            <a:endParaRPr lang="en-US"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694069"/>
          </a:xfrm>
          <a:prstGeom prst="rect">
            <a:avLst/>
          </a:prstGeom>
        </p:spPr>
      </p:pic>
      <p:sp>
        <p:nvSpPr>
          <p:cNvPr id="3" name="Shape 0"/>
          <p:cNvSpPr/>
          <p:nvPr/>
        </p:nvSpPr>
        <p:spPr>
          <a:xfrm>
            <a:off x="0" y="0"/>
            <a:ext cx="14630400" cy="9694069"/>
          </a:xfrm>
          <a:prstGeom prst="rect">
            <a:avLst/>
          </a:prstGeom>
          <a:solidFill>
            <a:srgbClr val="FDFAF7">
              <a:alpha val="85000"/>
            </a:srgbClr>
          </a:solidFill>
          <a:ln/>
        </p:spPr>
      </p:sp>
      <p:sp>
        <p:nvSpPr>
          <p:cNvPr id="4" name="Text 1"/>
          <p:cNvSpPr/>
          <p:nvPr/>
        </p:nvSpPr>
        <p:spPr>
          <a:xfrm>
            <a:off x="9497377" y="313492"/>
            <a:ext cx="4734044" cy="391835"/>
          </a:xfrm>
          <a:prstGeom prst="rect">
            <a:avLst/>
          </a:prstGeom>
          <a:noFill/>
          <a:ln/>
        </p:spPr>
        <p:txBody>
          <a:bodyPr wrap="none" lIns="0" tIns="0" rIns="0" bIns="0" rtlCol="0" anchor="t"/>
          <a:lstStyle/>
          <a:p>
            <a:pPr rtl="1" algn="r"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اختر مهمتين (2) من المهام الخمس (5)</a:t>
            </a:r>
            <a:endParaRPr lang="en-US" sz="2450" dirty="0"/>
          </a:p>
        </p:txBody>
      </p:sp>
      <p:pic>
        <p:nvPicPr>
          <p:cNvPr id="5" name="Image 1" descr="preencoded.png">    </p:cNvPr>
          <p:cNvPicPr>
            <a:picLocks noChangeAspect="1"/>
          </p:cNvPicPr>
          <p:nvPr/>
        </p:nvPicPr>
        <p:blipFill>
          <a:blip r:embed="rId2"/>
          <a:stretch>
            <a:fillRect/>
          </a:stretch>
        </p:blipFill>
        <p:spPr>
          <a:xfrm>
            <a:off x="9715619" y="876300"/>
            <a:ext cx="4515803" cy="2790944"/>
          </a:xfrm>
          <a:prstGeom prst="rect">
            <a:avLst/>
          </a:prstGeom>
        </p:spPr>
      </p:pic>
      <p:sp>
        <p:nvSpPr>
          <p:cNvPr id="6" name="Text 2"/>
          <p:cNvSpPr/>
          <p:nvPr/>
        </p:nvSpPr>
        <p:spPr>
          <a:xfrm>
            <a:off x="9715619" y="3809643"/>
            <a:ext cx="4484965" cy="195977"/>
          </a:xfrm>
          <a:prstGeom prst="rect">
            <a:avLst/>
          </a:prstGeom>
          <a:noFill/>
          <a:ln/>
        </p:spPr>
        <p:txBody>
          <a:bodyPr wrap="none" lIns="0" tIns="0" rIns="0" bIns="0" rtlCol="0" anchor="t"/>
          <a:lstStyle/>
          <a:p>
            <a:pPr rtl="1" algn="l"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【مطلوب】إنشاء عرض تقديمي PowerPoint بمساعدة الذكاء الاصطناعي</a:t>
            </a:r>
            <a:endParaRPr lang="en-US" sz="1200" dirty="0"/>
          </a:p>
        </p:txBody>
      </p:sp>
      <p:sp>
        <p:nvSpPr>
          <p:cNvPr id="7" name="Text 3"/>
          <p:cNvSpPr/>
          <p:nvPr/>
        </p:nvSpPr>
        <p:spPr>
          <a:xfrm>
            <a:off x="9715619" y="4073962"/>
            <a:ext cx="4515803" cy="182404"/>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الموضوع: "الموجهات (Prompts)، وهي شرح الأمر بوضوح"</a:t>
            </a:r>
            <a:endParaRPr lang="en-US" sz="850" dirty="0"/>
          </a:p>
        </p:txBody>
      </p:sp>
      <p:sp>
        <p:nvSpPr>
          <p:cNvPr id="8" name="Text 4"/>
          <p:cNvSpPr/>
          <p:nvPr/>
        </p:nvSpPr>
        <p:spPr>
          <a:xfrm>
            <a:off x="9715619" y="4296251"/>
            <a:ext cx="4515803" cy="182404"/>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تغطية 5 نقاط رئيسية</a:t>
            </a:r>
            <a:endParaRPr lang="en-US" sz="850" dirty="0"/>
          </a:p>
        </p:txBody>
      </p:sp>
      <p:sp>
        <p:nvSpPr>
          <p:cNvPr id="9" name="Text 5"/>
          <p:cNvSpPr/>
          <p:nvPr/>
        </p:nvSpPr>
        <p:spPr>
          <a:xfrm>
            <a:off x="9715619" y="4518541"/>
            <a:ext cx="4515803" cy="182404"/>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شارك مع زملائك في القسم بعد الانتهاء.</a:t>
            </a:r>
            <a:endParaRPr lang="en-US" sz="850" dirty="0"/>
          </a:p>
        </p:txBody>
      </p:sp>
      <p:pic>
        <p:nvPicPr>
          <p:cNvPr id="10" name="Image 2" descr="preencoded.png">    </p:cNvPr>
          <p:cNvPicPr>
            <a:picLocks noChangeAspect="1"/>
          </p:cNvPicPr>
          <p:nvPr/>
        </p:nvPicPr>
        <p:blipFill>
          <a:blip r:embed="rId3"/>
          <a:stretch>
            <a:fillRect/>
          </a:stretch>
        </p:blipFill>
        <p:spPr>
          <a:xfrm>
            <a:off x="5057299" y="876300"/>
            <a:ext cx="4515922" cy="2790944"/>
          </a:xfrm>
          <a:prstGeom prst="rect">
            <a:avLst/>
          </a:prstGeom>
        </p:spPr>
      </p:pic>
      <p:sp>
        <p:nvSpPr>
          <p:cNvPr id="11" name="Text 6"/>
          <p:cNvSpPr/>
          <p:nvPr/>
        </p:nvSpPr>
        <p:spPr>
          <a:xfrm>
            <a:off x="5057299" y="3809643"/>
            <a:ext cx="2897743" cy="195977"/>
          </a:xfrm>
          <a:prstGeom prst="rect">
            <a:avLst/>
          </a:prstGeom>
          <a:noFill/>
          <a:ln/>
        </p:spPr>
        <p:txBody>
          <a:bodyPr wrap="none" lIns="0" tIns="0" rIns="0" bIns="0" rtlCol="0" anchor="t"/>
          <a:lstStyle/>
          <a:p>
            <a:pPr rtl="1" algn="l"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【اختياري】منشئ الموجهات التلقائي CRISPE</a:t>
            </a:r>
            <a:endParaRPr lang="en-US" sz="1200" dirty="0"/>
          </a:p>
        </p:txBody>
      </p:sp>
      <p:sp>
        <p:nvSpPr>
          <p:cNvPr id="12" name="Text 7"/>
          <p:cNvSpPr/>
          <p:nvPr/>
        </p:nvSpPr>
        <p:spPr>
          <a:xfrm>
            <a:off x="5057299" y="4073962"/>
            <a:ext cx="4515922" cy="182404"/>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استخدم البحث الذكي لفهم إطار العمل "CRISPE"</a:t>
            </a:r>
            <a:endParaRPr lang="en-US" sz="850" dirty="0"/>
          </a:p>
        </p:txBody>
      </p:sp>
      <p:sp>
        <p:nvSpPr>
          <p:cNvPr id="13" name="Text 8"/>
          <p:cNvSpPr/>
          <p:nvPr/>
        </p:nvSpPr>
        <p:spPr>
          <a:xfrm>
            <a:off x="5057299" y="4296251"/>
            <a:ext cx="4515922" cy="182404"/>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دع الذكاء الاصطناعي يساعدك في إنشاء منشئ موجهات بصيغة CRISPE</a:t>
            </a:r>
            <a:endParaRPr lang="en-US" sz="850" dirty="0"/>
          </a:p>
        </p:txBody>
      </p:sp>
      <p:sp>
        <p:nvSpPr>
          <p:cNvPr id="14" name="Text 9"/>
          <p:cNvSpPr/>
          <p:nvPr/>
        </p:nvSpPr>
        <p:spPr>
          <a:xfrm>
            <a:off x="5057299" y="4518541"/>
            <a:ext cx="4515922" cy="182404"/>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صحح الأخطاء وأنشئ 3 حالات ناجحة</a:t>
            </a:r>
            <a:endParaRPr lang="en-US" sz="850" dirty="0"/>
          </a:p>
        </p:txBody>
      </p:sp>
      <p:pic>
        <p:nvPicPr>
          <p:cNvPr id="15" name="Image 3" descr="preencoded.png">    </p:cNvPr>
          <p:cNvPicPr>
            <a:picLocks noChangeAspect="1"/>
          </p:cNvPicPr>
          <p:nvPr/>
        </p:nvPicPr>
        <p:blipFill>
          <a:blip r:embed="rId4"/>
          <a:stretch>
            <a:fillRect/>
          </a:stretch>
        </p:blipFill>
        <p:spPr>
          <a:xfrm>
            <a:off x="398978" y="876300"/>
            <a:ext cx="4515922" cy="2790944"/>
          </a:xfrm>
          <a:prstGeom prst="rect">
            <a:avLst/>
          </a:prstGeom>
        </p:spPr>
      </p:pic>
      <p:sp>
        <p:nvSpPr>
          <p:cNvPr id="16" name="Text 10"/>
          <p:cNvSpPr/>
          <p:nvPr/>
        </p:nvSpPr>
        <p:spPr>
          <a:xfrm>
            <a:off x="398978" y="3809643"/>
            <a:ext cx="1849636" cy="195977"/>
          </a:xfrm>
          <a:prstGeom prst="rect">
            <a:avLst/>
          </a:prstGeom>
          <a:noFill/>
          <a:ln/>
        </p:spPr>
        <p:txBody>
          <a:bodyPr wrap="none" lIns="0" tIns="0" rIns="0" bIns="0" rtlCol="0" anchor="t"/>
          <a:lstStyle/>
          <a:p>
            <a:pPr rtl="1" algn="l"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【اختياري】Claude 3.7 SVG</a:t>
            </a:r>
            <a:endParaRPr lang="en-US" sz="1200" dirty="0"/>
          </a:p>
        </p:txBody>
      </p:sp>
      <p:sp>
        <p:nvSpPr>
          <p:cNvPr id="17" name="Text 11"/>
          <p:cNvSpPr/>
          <p:nvPr/>
        </p:nvSpPr>
        <p:spPr>
          <a:xfrm>
            <a:off x="398978" y="4073962"/>
            <a:ext cx="4515922" cy="182404"/>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نظرية الطبقات الخمس للذكاء الاصطناعي العام (AGI) التي اقترحتها OpenAI</a:t>
            </a:r>
            <a:endParaRPr lang="en-US" sz="850" dirty="0"/>
          </a:p>
        </p:txBody>
      </p:sp>
      <p:sp>
        <p:nvSpPr>
          <p:cNvPr id="18" name="Text 12"/>
          <p:cNvSpPr/>
          <p:nvPr/>
        </p:nvSpPr>
        <p:spPr>
          <a:xfrm>
            <a:off x="398978" y="4296251"/>
            <a:ext cx="4515922" cy="182404"/>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استخدم نافذة جوهاري لكتابة استراتيجيات الموجهات</a:t>
            </a:r>
            <a:endParaRPr lang="en-US" sz="850" dirty="0"/>
          </a:p>
        </p:txBody>
      </p:sp>
      <p:pic>
        <p:nvPicPr>
          <p:cNvPr id="19" name="Image 4" descr="preencoded.png">    </p:cNvPr>
          <p:cNvPicPr>
            <a:picLocks noChangeAspect="1"/>
          </p:cNvPicPr>
          <p:nvPr/>
        </p:nvPicPr>
        <p:blipFill>
          <a:blip r:embed="rId5"/>
          <a:stretch>
            <a:fillRect/>
          </a:stretch>
        </p:blipFill>
        <p:spPr>
          <a:xfrm>
            <a:off x="9715619" y="4928949"/>
            <a:ext cx="4515803" cy="2790944"/>
          </a:xfrm>
          <a:prstGeom prst="rect">
            <a:avLst/>
          </a:prstGeom>
        </p:spPr>
      </p:pic>
      <p:sp>
        <p:nvSpPr>
          <p:cNvPr id="20" name="Text 13"/>
          <p:cNvSpPr/>
          <p:nvPr/>
        </p:nvSpPr>
        <p:spPr>
          <a:xfrm>
            <a:off x="9715619" y="7862292"/>
            <a:ext cx="2508290" cy="195977"/>
          </a:xfrm>
          <a:prstGeom prst="rect">
            <a:avLst/>
          </a:prstGeom>
          <a:noFill/>
          <a:ln/>
        </p:spPr>
        <p:txBody>
          <a:bodyPr wrap="none" lIns="0" tIns="0" rIns="0" bIns="0" rtlCol="0" anchor="t"/>
          <a:lstStyle/>
          <a:p>
            <a:pPr rtl="1" algn="l"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【اختياري】استخدام وضع التأمل العميق</a:t>
            </a:r>
            <a:endParaRPr lang="en-US" sz="1200" dirty="0"/>
          </a:p>
        </p:txBody>
      </p:sp>
      <p:sp>
        <p:nvSpPr>
          <p:cNvPr id="21" name="Text 14"/>
          <p:cNvSpPr/>
          <p:nvPr/>
        </p:nvSpPr>
        <p:spPr>
          <a:xfrm>
            <a:off x="9715619" y="8126611"/>
            <a:ext cx="4515803" cy="364808"/>
          </a:xfrm>
          <a:prstGeom prst="rect">
            <a:avLst/>
          </a:prstGeom>
          <a:noFill/>
          <a:ln/>
        </p:spPr>
        <p:txBody>
          <a:bodyPr wrap="squar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لمشكلة/تحدي عمل في منصبك، استخدم ثلاثة نماذج ذكاء اصطناعي بالتوازي للتفكير العميق والاستجابة</a:t>
            </a:r>
            <a:endParaRPr lang="en-US" sz="850" dirty="0"/>
          </a:p>
        </p:txBody>
      </p:sp>
      <p:sp>
        <p:nvSpPr>
          <p:cNvPr id="22" name="Text 15"/>
          <p:cNvSpPr/>
          <p:nvPr/>
        </p:nvSpPr>
        <p:spPr>
          <a:xfrm>
            <a:off x="9715619" y="8531304"/>
            <a:ext cx="4515803" cy="182404"/>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اقتراح:</a:t>
            </a:r>
            <a:endParaRPr lang="en-US" sz="850" dirty="0"/>
          </a:p>
        </p:txBody>
      </p:sp>
      <p:sp>
        <p:nvSpPr>
          <p:cNvPr id="23" name="Text 16"/>
          <p:cNvSpPr/>
          <p:nvPr/>
        </p:nvSpPr>
        <p:spPr>
          <a:xfrm>
            <a:off x="9715619" y="8753594"/>
            <a:ext cx="4515803" cy="182404"/>
          </a:xfrm>
          <a:prstGeom prst="rect">
            <a:avLst/>
          </a:prstGeom>
          <a:noFill/>
          <a:ln/>
        </p:spPr>
        <p:txBody>
          <a:bodyPr wrap="none" lIns="0" tIns="0" rIns="0" bIns="0" rtlCol="0" anchor="t"/>
          <a:lstStyle/>
          <a:p>
            <a:pPr algn="r" lvl="1" marL="6858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Chatgpt O3 mini-high</a:t>
            </a:r>
            <a:endParaRPr lang="en-US" sz="850" dirty="0"/>
          </a:p>
        </p:txBody>
      </p:sp>
      <p:sp>
        <p:nvSpPr>
          <p:cNvPr id="24" name="Text 17"/>
          <p:cNvSpPr/>
          <p:nvPr/>
        </p:nvSpPr>
        <p:spPr>
          <a:xfrm>
            <a:off x="9715619" y="8975884"/>
            <a:ext cx="4515803" cy="182404"/>
          </a:xfrm>
          <a:prstGeom prst="rect">
            <a:avLst/>
          </a:prstGeom>
          <a:noFill/>
          <a:ln/>
        </p:spPr>
        <p:txBody>
          <a:bodyPr wrap="none" lIns="0" tIns="0" rIns="0" bIns="0" rtlCol="0" anchor="t"/>
          <a:lstStyle/>
          <a:p>
            <a:pPr algn="r" lvl="1" marL="6858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Deepseek R1</a:t>
            </a:r>
            <a:endParaRPr lang="en-US" sz="850" dirty="0"/>
          </a:p>
        </p:txBody>
      </p:sp>
      <p:sp>
        <p:nvSpPr>
          <p:cNvPr id="25" name="Text 18"/>
          <p:cNvSpPr/>
          <p:nvPr/>
        </p:nvSpPr>
        <p:spPr>
          <a:xfrm>
            <a:off x="9715619" y="9198173"/>
            <a:ext cx="4515803" cy="182404"/>
          </a:xfrm>
          <a:prstGeom prst="rect">
            <a:avLst/>
          </a:prstGeom>
          <a:noFill/>
          <a:ln/>
        </p:spPr>
        <p:txBody>
          <a:bodyPr wrap="none" lIns="0" tIns="0" rIns="0" bIns="0" rtlCol="0" anchor="t"/>
          <a:lstStyle/>
          <a:p>
            <a:pPr algn="r" lvl="1" marL="6858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Claude 3.7 sonnet thinking</a:t>
            </a:r>
            <a:endParaRPr lang="en-US" sz="850" dirty="0"/>
          </a:p>
        </p:txBody>
      </p:sp>
      <p:pic>
        <p:nvPicPr>
          <p:cNvPr id="26" name="Image 5" descr="preencoded.png">    </p:cNvPr>
          <p:cNvPicPr>
            <a:picLocks noChangeAspect="1"/>
          </p:cNvPicPr>
          <p:nvPr/>
        </p:nvPicPr>
        <p:blipFill>
          <a:blip r:embed="rId6"/>
          <a:stretch>
            <a:fillRect/>
          </a:stretch>
        </p:blipFill>
        <p:spPr>
          <a:xfrm>
            <a:off x="5057299" y="4928949"/>
            <a:ext cx="4515922" cy="2790944"/>
          </a:xfrm>
          <a:prstGeom prst="rect">
            <a:avLst/>
          </a:prstGeom>
        </p:spPr>
      </p:pic>
      <p:sp>
        <p:nvSpPr>
          <p:cNvPr id="27" name="Text 19"/>
          <p:cNvSpPr/>
          <p:nvPr/>
        </p:nvSpPr>
        <p:spPr>
          <a:xfrm>
            <a:off x="5057299" y="7862292"/>
            <a:ext cx="2203728" cy="195977"/>
          </a:xfrm>
          <a:prstGeom prst="rect">
            <a:avLst/>
          </a:prstGeom>
          <a:noFill/>
          <a:ln/>
        </p:spPr>
        <p:txBody>
          <a:bodyPr wrap="none" lIns="0" tIns="0" rIns="0" bIns="0" rtlCol="0" anchor="t"/>
          <a:lstStyle/>
          <a:p>
            <a:pPr rtl="1" algn="l"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【اختياري】استخدام البحث العميق</a:t>
            </a:r>
            <a:endParaRPr lang="en-US" sz="1200" dirty="0"/>
          </a:p>
        </p:txBody>
      </p:sp>
      <p:sp>
        <p:nvSpPr>
          <p:cNvPr id="28" name="Text 20"/>
          <p:cNvSpPr/>
          <p:nvPr/>
        </p:nvSpPr>
        <p:spPr>
          <a:xfrm>
            <a:off x="5057299" y="8126611"/>
            <a:ext cx="4515922" cy="182404"/>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لمشكلة/تحدي عمل في منصبك، استخدم البحث العميق أو وضع البحث</a:t>
            </a:r>
            <a:endParaRPr lang="en-US" sz="850" dirty="0"/>
          </a:p>
        </p:txBody>
      </p:sp>
      <p:sp>
        <p:nvSpPr>
          <p:cNvPr id="29" name="Text 21"/>
          <p:cNvSpPr/>
          <p:nvPr/>
        </p:nvSpPr>
        <p:spPr>
          <a:xfrm>
            <a:off x="5057299" y="8348901"/>
            <a:ext cx="4515922" cy="182404"/>
          </a:xfrm>
          <a:prstGeom prst="rect">
            <a:avLst/>
          </a:prstGeom>
          <a:noFill/>
          <a:ln/>
        </p:spPr>
        <p:txBody>
          <a:bodyPr wrap="none" lIns="0" tIns="0" rIns="0" bIns="0" rtlCol="0" anchor="t"/>
          <a:lstStyle/>
          <a:p>
            <a:pPr rtl="1" algn="r" marL="3429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اقتراح:</a:t>
            </a:r>
            <a:endParaRPr lang="en-US" sz="850" dirty="0"/>
          </a:p>
        </p:txBody>
      </p:sp>
      <p:sp>
        <p:nvSpPr>
          <p:cNvPr id="30" name="Text 22"/>
          <p:cNvSpPr/>
          <p:nvPr/>
        </p:nvSpPr>
        <p:spPr>
          <a:xfrm>
            <a:off x="5057299" y="8571190"/>
            <a:ext cx="4515922" cy="182404"/>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وضع البحث العميق في Grok</a:t>
            </a:r>
            <a:endParaRPr lang="en-US" sz="850" dirty="0"/>
          </a:p>
        </p:txBody>
      </p:sp>
      <p:sp>
        <p:nvSpPr>
          <p:cNvPr id="31" name="Text 23"/>
          <p:cNvSpPr/>
          <p:nvPr/>
        </p:nvSpPr>
        <p:spPr>
          <a:xfrm>
            <a:off x="5057299" y="8793480"/>
            <a:ext cx="4515922" cy="182404"/>
          </a:xfrm>
          <a:prstGeom prst="rect">
            <a:avLst/>
          </a:prstGeom>
          <a:noFill/>
          <a:ln/>
        </p:spPr>
        <p:txBody>
          <a:bodyPr wrap="none" lIns="0" tIns="0" rIns="0" bIns="0" rtlCol="0" anchor="t"/>
          <a:lstStyle/>
          <a:p>
            <a:pPr rtl="1" algn="r" lvl="1" marL="6858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وضع البحث العميق في Perplexity</a:t>
            </a:r>
            <a:endParaRPr lang="en-US" sz="850" dirty="0"/>
          </a:p>
        </p:txBody>
      </p:sp>
      <p:sp>
        <p:nvSpPr>
          <p:cNvPr id="32" name="Text 24"/>
          <p:cNvSpPr/>
          <p:nvPr/>
        </p:nvSpPr>
        <p:spPr>
          <a:xfrm>
            <a:off x="5057299" y="9015770"/>
            <a:ext cx="4515922" cy="182404"/>
          </a:xfrm>
          <a:prstGeom prst="rect">
            <a:avLst/>
          </a:prstGeom>
          <a:noFill/>
          <a:ln/>
        </p:spPr>
        <p:txBody>
          <a:bodyPr wrap="none" lIns="0" tIns="0" rIns="0" bIns="0" rtlCol="0" anchor="t"/>
          <a:lstStyle/>
          <a:p>
            <a:pPr algn="r" lvl="1" marL="685800" indent="-342900">
              <a:lnSpc>
                <a:spcPts val="1400"/>
              </a:lnSpc>
              <a:buSzPct val="100000"/>
              <a:buChar char="•"/>
            </a:pPr>
            <a:r>
              <a:rPr lang="en-US" sz="850" dirty="0">
                <a:solidFill>
                  <a:srgbClr val="272525"/>
                </a:solidFill>
                <a:latin typeface="Inter" pitchFamily="34" charset="0"/>
                <a:ea typeface="Inter" pitchFamily="34" charset="-122"/>
                <a:cs typeface="Inter" pitchFamily="34" charset="-120"/>
              </a:rPr>
              <a:t>Gemini deepthinking </a:t>
            </a:r>
            <a:endParaRPr lang="en-US" sz="8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6310193" y="543758"/>
            <a:ext cx="7630001" cy="677823"/>
          </a:xfrm>
          <a:prstGeom prst="rect">
            <a:avLst/>
          </a:prstGeom>
          <a:noFill/>
          <a:ln/>
        </p:spPr>
        <p:txBody>
          <a:bodyPr wrap="none" lIns="0" tIns="0" rIns="0" bIns="0" rtlCol="0" anchor="t"/>
          <a:lstStyle/>
          <a:p>
            <a:pPr rtl="1" algn="r" indent="0" marL="0">
              <a:lnSpc>
                <a:spcPts val="5300"/>
              </a:lnSpc>
              <a:buNone/>
            </a:pPr>
            <a:r>
              <a:rPr lang="en-US" sz="4250" b="1" dirty="0">
                <a:solidFill>
                  <a:srgbClr val="F95F88"/>
                </a:solidFill>
                <a:latin typeface="Petrona Bold" pitchFamily="34" charset="0"/>
                <a:ea typeface="Petrona Bold" pitchFamily="34" charset="-122"/>
                <a:cs typeface="Petrona Bold" pitchFamily="34" charset="-120"/>
              </a:rPr>
              <a:t>استثمار الوقت في المعسكر التدريبي</a:t>
            </a:r>
            <a:endParaRPr lang="en-US" sz="4250" dirty="0"/>
          </a:p>
        </p:txBody>
      </p:sp>
      <p:pic>
        <p:nvPicPr>
          <p:cNvPr id="5" name="Image 1" descr="preencoded.png">    </p:cNvPr>
          <p:cNvPicPr>
            <a:picLocks noChangeAspect="1"/>
          </p:cNvPicPr>
          <p:nvPr/>
        </p:nvPicPr>
        <p:blipFill>
          <a:blip r:embed="rId2"/>
          <a:stretch>
            <a:fillRect/>
          </a:stretch>
        </p:blipFill>
        <p:spPr>
          <a:xfrm>
            <a:off x="8275677" y="1739146"/>
            <a:ext cx="5664518" cy="3539371"/>
          </a:xfrm>
          <a:prstGeom prst="rect">
            <a:avLst/>
          </a:prstGeom>
        </p:spPr>
      </p:pic>
      <p:sp>
        <p:nvSpPr>
          <p:cNvPr id="6" name="Text 2"/>
          <p:cNvSpPr/>
          <p:nvPr/>
        </p:nvSpPr>
        <p:spPr>
          <a:xfrm>
            <a:off x="7281148" y="5500330"/>
            <a:ext cx="6659047" cy="315397"/>
          </a:xfrm>
          <a:prstGeom prst="rect">
            <a:avLst/>
          </a:prstGeom>
          <a:noFill/>
          <a:ln/>
        </p:spPr>
        <p:txBody>
          <a:bodyPr wrap="none" lIns="0" tIns="0" rIns="0" bIns="0" rtlCol="0" anchor="t"/>
          <a:lstStyle/>
          <a:p>
            <a:pPr algn="r" indent="0" marL="0">
              <a:lnSpc>
                <a:spcPts val="2450"/>
              </a:lnSpc>
              <a:buNone/>
            </a:pPr>
            <a:endParaRPr lang="en-US" sz="1550" dirty="0"/>
          </a:p>
        </p:txBody>
      </p:sp>
      <p:pic>
        <p:nvPicPr>
          <p:cNvPr id="7" name="Image 2" descr="preencoded.png">    </p:cNvPr>
          <p:cNvPicPr>
            <a:picLocks noChangeAspect="1"/>
          </p:cNvPicPr>
          <p:nvPr/>
        </p:nvPicPr>
        <p:blipFill>
          <a:blip r:embed="rId3"/>
          <a:stretch>
            <a:fillRect/>
          </a:stretch>
        </p:blipFill>
        <p:spPr>
          <a:xfrm>
            <a:off x="1358027" y="1739146"/>
            <a:ext cx="5434489" cy="5231963"/>
          </a:xfrm>
          <a:prstGeom prst="rect">
            <a:avLst/>
          </a:prstGeom>
        </p:spPr>
      </p:pic>
      <p:sp>
        <p:nvSpPr>
          <p:cNvPr id="8" name="Text 3"/>
          <p:cNvSpPr/>
          <p:nvPr/>
        </p:nvSpPr>
        <p:spPr>
          <a:xfrm>
            <a:off x="682704" y="7192923"/>
            <a:ext cx="6109811" cy="315397"/>
          </a:xfrm>
          <a:prstGeom prst="rect">
            <a:avLst/>
          </a:prstGeom>
          <a:noFill/>
          <a:ln/>
        </p:spPr>
        <p:txBody>
          <a:bodyPr wrap="none" lIns="0" tIns="0" rIns="0" bIns="0" rtlCol="0" anchor="t"/>
          <a:lstStyle/>
          <a:p>
            <a:pPr algn="r" indent="0" marL="0">
              <a:lnSpc>
                <a:spcPts val="2450"/>
              </a:lnSpc>
              <a:buNone/>
            </a:pPr>
            <a:endParaRPr lang="en-US" sz="15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598926" y="944285"/>
            <a:ext cx="6237684" cy="779621"/>
          </a:xfrm>
          <a:prstGeom prst="rect">
            <a:avLst/>
          </a:prstGeom>
          <a:noFill/>
          <a:ln/>
        </p:spPr>
        <p:txBody>
          <a:bodyPr wrap="none" lIns="0" tIns="0" rIns="0" bIns="0" rtlCol="0" anchor="t"/>
          <a:lstStyle/>
          <a:p>
            <a:pPr rtl="1" algn="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ثلاثة مبادئ</a:t>
            </a:r>
            <a:endParaRPr lang="en-US" sz="4900" dirty="0"/>
          </a:p>
        </p:txBody>
      </p:sp>
      <p:pic>
        <p:nvPicPr>
          <p:cNvPr id="5" name="Image 1" descr="preencoded.png">    </p:cNvPr>
          <p:cNvPicPr>
            <a:picLocks noChangeAspect="1"/>
          </p:cNvPicPr>
          <p:nvPr/>
        </p:nvPicPr>
        <p:blipFill>
          <a:blip r:embed="rId2"/>
          <a:stretch>
            <a:fillRect/>
          </a:stretch>
        </p:blipFill>
        <p:spPr>
          <a:xfrm>
            <a:off x="9677995" y="2064067"/>
            <a:ext cx="4158615" cy="2570202"/>
          </a:xfrm>
          <a:prstGeom prst="rect">
            <a:avLst/>
          </a:prstGeom>
        </p:spPr>
      </p:pic>
      <p:sp>
        <p:nvSpPr>
          <p:cNvPr id="6" name="Text 2"/>
          <p:cNvSpPr/>
          <p:nvPr/>
        </p:nvSpPr>
        <p:spPr>
          <a:xfrm>
            <a:off x="9677995" y="4917757"/>
            <a:ext cx="4158615" cy="779859"/>
          </a:xfrm>
          <a:prstGeom prst="rect">
            <a:avLst/>
          </a:prstGeom>
          <a:noFill/>
          <a:ln/>
        </p:spPr>
        <p:txBody>
          <a:bodyPr wrap="square" lIns="0" tIns="0" rIns="0" bIns="0" rtlCol="0" anchor="t"/>
          <a:lstStyle/>
          <a:p>
            <a:pPr rtl="1" algn="r"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الاستخدام الشخصي لمفتاح واجهة برمجة التطبيقات (API Key)</a:t>
            </a:r>
            <a:pPr rtl="1" algn="r"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a:t>
            </a:r>
            <a:endParaRPr lang="en-US" sz="2450" dirty="0"/>
          </a:p>
        </p:txBody>
      </p:sp>
      <p:sp>
        <p:nvSpPr>
          <p:cNvPr id="7" name="Text 3"/>
          <p:cNvSpPr/>
          <p:nvPr/>
        </p:nvSpPr>
        <p:spPr>
          <a:xfrm>
            <a:off x="9677995" y="5833705"/>
            <a:ext cx="4158615" cy="1451610"/>
          </a:xfrm>
          <a:prstGeom prst="rect">
            <a:avLst/>
          </a:prstGeom>
          <a:noFill/>
          <a:ln/>
        </p:spPr>
        <p:txBody>
          <a:bodyPr wrap="square" lIns="0" tIns="0" rIns="0" bIns="0" rtlCol="0" anchor="t"/>
          <a:lstStyle/>
          <a:p>
            <a:pPr rtl="1" algn="r"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مفتاح API يشبه "بطاقة ائتمان لحاملها" - أي شخص يجده يمكنه استخدامه للإنفاق. إنه للاستخدام الشخصي فقط، ويجب ألا يتم "كشفه" أو مشاركته أبدًا.</a:t>
            </a:r>
            <a:endParaRPr lang="en-US" sz="1750" dirty="0"/>
          </a:p>
        </p:txBody>
      </p:sp>
      <p:pic>
        <p:nvPicPr>
          <p:cNvPr id="8" name="Image 2" descr="preencoded.png">    </p:cNvPr>
          <p:cNvPicPr>
            <a:picLocks noChangeAspect="1"/>
          </p:cNvPicPr>
          <p:nvPr/>
        </p:nvPicPr>
        <p:blipFill>
          <a:blip r:embed="rId3"/>
          <a:stretch>
            <a:fillRect/>
          </a:stretch>
        </p:blipFill>
        <p:spPr>
          <a:xfrm>
            <a:off x="5235893" y="2064067"/>
            <a:ext cx="4158615" cy="2570202"/>
          </a:xfrm>
          <a:prstGeom prst="rect">
            <a:avLst/>
          </a:prstGeom>
        </p:spPr>
      </p:pic>
      <p:sp>
        <p:nvSpPr>
          <p:cNvPr id="9" name="Text 4"/>
          <p:cNvSpPr/>
          <p:nvPr/>
        </p:nvSpPr>
        <p:spPr>
          <a:xfrm>
            <a:off x="5467588" y="4917757"/>
            <a:ext cx="3926919" cy="389930"/>
          </a:xfrm>
          <a:prstGeom prst="rect">
            <a:avLst/>
          </a:prstGeom>
          <a:noFill/>
          <a:ln/>
        </p:spPr>
        <p:txBody>
          <a:bodyPr wrap="none" lIns="0" tIns="0" rIns="0" bIns="0" rtlCol="0" anchor="t"/>
          <a:lstStyle/>
          <a:p>
            <a:pPr rtl="1" algn="r"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لدخول المتساهل، الخروج الصارم</a:t>
            </a:r>
            <a:endParaRPr lang="en-US" sz="2450" dirty="0"/>
          </a:p>
        </p:txBody>
      </p:sp>
      <p:sp>
        <p:nvSpPr>
          <p:cNvPr id="10" name="Text 5"/>
          <p:cNvSpPr/>
          <p:nvPr/>
        </p:nvSpPr>
        <p:spPr>
          <a:xfrm>
            <a:off x="5235893" y="5443776"/>
            <a:ext cx="4158615" cy="1451610"/>
          </a:xfrm>
          <a:prstGeom prst="rect">
            <a:avLst/>
          </a:prstGeom>
          <a:noFill/>
          <a:ln/>
        </p:spPr>
        <p:txBody>
          <a:bodyPr wrap="square" lIns="0" tIns="0" rIns="0" bIns="0" rtlCol="0" anchor="t"/>
          <a:lstStyle/>
          <a:p>
            <a:pPr rtl="1" algn="r"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في نهاية كل شهر، يتم التحقق من معدلات الحضور وتقديم الواجبات. أولئك الذين يفشلون في تلبية المعايير ويحتلون المرتبة الأدنى سيتم طردهم من المعسكر التدريبي.</a:t>
            </a:r>
            <a:endParaRPr lang="en-US" sz="1750" dirty="0"/>
          </a:p>
        </p:txBody>
      </p:sp>
      <p:pic>
        <p:nvPicPr>
          <p:cNvPr id="11" name="Image 3" descr="preencoded.png">    </p:cNvPr>
          <p:cNvPicPr>
            <a:picLocks noChangeAspect="1"/>
          </p:cNvPicPr>
          <p:nvPr/>
        </p:nvPicPr>
        <p:blipFill>
          <a:blip r:embed="rId4"/>
          <a:stretch>
            <a:fillRect/>
          </a:stretch>
        </p:blipFill>
        <p:spPr>
          <a:xfrm>
            <a:off x="793790" y="2064067"/>
            <a:ext cx="4158615" cy="2570202"/>
          </a:xfrm>
          <a:prstGeom prst="rect">
            <a:avLst/>
          </a:prstGeom>
        </p:spPr>
      </p:pic>
      <p:sp>
        <p:nvSpPr>
          <p:cNvPr id="12" name="Text 6"/>
          <p:cNvSpPr/>
          <p:nvPr/>
        </p:nvSpPr>
        <p:spPr>
          <a:xfrm>
            <a:off x="1833563" y="4917757"/>
            <a:ext cx="3118842" cy="389930"/>
          </a:xfrm>
          <a:prstGeom prst="rect">
            <a:avLst/>
          </a:prstGeom>
          <a:noFill/>
          <a:ln/>
        </p:spPr>
        <p:txBody>
          <a:bodyPr wrap="none" lIns="0" tIns="0" rIns="0" bIns="0" rtlCol="0" anchor="t"/>
          <a:lstStyle/>
          <a:p>
            <a:pPr rtl="1" algn="r"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سرية المواد</a:t>
            </a:r>
            <a:endParaRPr lang="en-US" sz="2450" dirty="0"/>
          </a:p>
        </p:txBody>
      </p:sp>
      <p:sp>
        <p:nvSpPr>
          <p:cNvPr id="13" name="Text 7"/>
          <p:cNvSpPr/>
          <p:nvPr/>
        </p:nvSpPr>
        <p:spPr>
          <a:xfrm>
            <a:off x="793790" y="5443776"/>
            <a:ext cx="4158615" cy="725805"/>
          </a:xfrm>
          <a:prstGeom prst="rect">
            <a:avLst/>
          </a:prstGeom>
          <a:noFill/>
          <a:ln/>
        </p:spPr>
        <p:txBody>
          <a:bodyPr wrap="square" lIns="0" tIns="0" rIns="0" bIns="0" rtlCol="0" anchor="t"/>
          <a:lstStyle/>
          <a:p>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يجب عدم مشاركة مواد التعلم الداخلية خارجيًا أبدًا.</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4927759" y="405765"/>
            <a:ext cx="9186505" cy="506968"/>
          </a:xfrm>
          <a:prstGeom prst="rect">
            <a:avLst/>
          </a:prstGeom>
          <a:noFill/>
          <a:ln/>
        </p:spPr>
        <p:txBody>
          <a:bodyPr wrap="none" lIns="0" tIns="0" rIns="0" bIns="0" rtlCol="0" anchor="t"/>
          <a:lstStyle/>
          <a:p>
            <a:pPr rtl="1" algn="r" indent="0" marL="0">
              <a:lnSpc>
                <a:spcPts val="3950"/>
              </a:lnSpc>
              <a:buNone/>
            </a:pPr>
            <a:r>
              <a:rPr lang="en-US" sz="3150" b="1" dirty="0">
                <a:solidFill>
                  <a:srgbClr val="F95F88"/>
                </a:solidFill>
                <a:latin typeface="Petrona Bold" pitchFamily="34" charset="0"/>
                <a:ea typeface="Petrona Bold" pitchFamily="34" charset="-122"/>
                <a:cs typeface="Petrona Bold" pitchFamily="34" charset="-120"/>
              </a:rPr>
              <a:t>بناء نظرة عالمية (للمستوى الشعبي) لعالم الذكاء الاصطناعي</a:t>
            </a:r>
            <a:endParaRPr lang="en-US" sz="3150" dirty="0"/>
          </a:p>
        </p:txBody>
      </p:sp>
      <p:sp>
        <p:nvSpPr>
          <p:cNvPr id="5" name="Text 2"/>
          <p:cNvSpPr/>
          <p:nvPr/>
        </p:nvSpPr>
        <p:spPr>
          <a:xfrm>
            <a:off x="12380476" y="1266587"/>
            <a:ext cx="1733788" cy="235982"/>
          </a:xfrm>
          <a:prstGeom prst="rect">
            <a:avLst/>
          </a:prstGeom>
          <a:noFill/>
          <a:ln/>
        </p:spPr>
        <p:txBody>
          <a:bodyPr wrap="none" lIns="0" tIns="0" rIns="0" bIns="0" rtlCol="0" anchor="t"/>
          <a:lstStyle/>
          <a:p>
            <a:pPr algn="r" indent="0" marL="0">
              <a:lnSpc>
                <a:spcPts val="1850"/>
              </a:lnSpc>
              <a:buNone/>
            </a:pPr>
            <a:endParaRPr lang="en-US" sz="1150" dirty="0"/>
          </a:p>
        </p:txBody>
      </p:sp>
      <p:pic>
        <p:nvPicPr>
          <p:cNvPr id="6" name="Image 1" descr="preencoded.png">    </p:cNvPr>
          <p:cNvPicPr>
            <a:picLocks noChangeAspect="1"/>
          </p:cNvPicPr>
          <p:nvPr/>
        </p:nvPicPr>
        <p:blipFill>
          <a:blip r:embed="rId2"/>
          <a:stretch>
            <a:fillRect/>
          </a:stretch>
        </p:blipFill>
        <p:spPr>
          <a:xfrm>
            <a:off x="3270171" y="1299805"/>
            <a:ext cx="5981343" cy="5989439"/>
          </a:xfrm>
          <a:prstGeom prst="rect">
            <a:avLst/>
          </a:prstGeom>
        </p:spPr>
      </p:pic>
      <p:sp>
        <p:nvSpPr>
          <p:cNvPr id="7" name="Text 3"/>
          <p:cNvSpPr/>
          <p:nvPr/>
        </p:nvSpPr>
        <p:spPr>
          <a:xfrm>
            <a:off x="508635" y="7455098"/>
            <a:ext cx="11504414" cy="235982"/>
          </a:xfrm>
          <a:prstGeom prst="rect">
            <a:avLst/>
          </a:prstGeom>
          <a:noFill/>
          <a:ln/>
        </p:spPr>
        <p:txBody>
          <a:bodyPr wrap="none" lIns="0" tIns="0" rIns="0" bIns="0" rtlCol="0" anchor="t"/>
          <a:lstStyle/>
          <a:p>
            <a:pPr algn="r" indent="0" marL="0">
              <a:lnSpc>
                <a:spcPts val="1850"/>
              </a:lnSpc>
              <a:buNone/>
            </a:pP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075033" y="1263968"/>
            <a:ext cx="9761577" cy="779621"/>
          </a:xfrm>
          <a:prstGeom prst="rect">
            <a:avLst/>
          </a:prstGeom>
          <a:noFill/>
          <a:ln/>
        </p:spPr>
        <p:txBody>
          <a:bodyPr wrap="none" lIns="0" tIns="0" rIns="0" bIns="0" rtlCol="0" anchor="t"/>
          <a:lstStyle/>
          <a:p>
            <a:pPr rtl="1" algn="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٣ </a:t>
            </a:r>
            <a:pPr rtl="1" algn="r"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قدرات أساسية لتعلم الذكاء الاصطناعي</a:t>
            </a:r>
            <a:endParaRPr lang="en-US" sz="4900" dirty="0"/>
          </a:p>
        </p:txBody>
      </p:sp>
      <p:pic>
        <p:nvPicPr>
          <p:cNvPr id="3" name="Image 0" descr="preencoded.png">    </p:cNvPr>
          <p:cNvPicPr>
            <a:picLocks noChangeAspect="1"/>
          </p:cNvPicPr>
          <p:nvPr/>
        </p:nvPicPr>
        <p:blipFill>
          <a:blip r:embed="rId1"/>
          <a:stretch>
            <a:fillRect/>
          </a:stretch>
        </p:blipFill>
        <p:spPr>
          <a:xfrm>
            <a:off x="9677995" y="2497217"/>
            <a:ext cx="4158615" cy="2570202"/>
          </a:xfrm>
          <a:prstGeom prst="rect">
            <a:avLst/>
          </a:prstGeom>
        </p:spPr>
      </p:pic>
      <p:sp>
        <p:nvSpPr>
          <p:cNvPr id="4" name="Text 1"/>
          <p:cNvSpPr/>
          <p:nvPr/>
        </p:nvSpPr>
        <p:spPr>
          <a:xfrm>
            <a:off x="10717768" y="5350907"/>
            <a:ext cx="3118842" cy="389930"/>
          </a:xfrm>
          <a:prstGeom prst="rect">
            <a:avLst/>
          </a:prstGeom>
          <a:noFill/>
          <a:ln/>
        </p:spPr>
        <p:txBody>
          <a:bodyPr wrap="none" lIns="0" tIns="0" rIns="0" bIns="0" rtlCol="0" anchor="t"/>
          <a:lstStyle/>
          <a:p>
            <a:pPr rtl="1" algn="r"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الصبر على القراءة</a:t>
            </a:r>
            <a:endParaRPr lang="en-US" sz="2450" dirty="0"/>
          </a:p>
        </p:txBody>
      </p:sp>
      <p:sp>
        <p:nvSpPr>
          <p:cNvPr id="5" name="Text 2"/>
          <p:cNvSpPr/>
          <p:nvPr/>
        </p:nvSpPr>
        <p:spPr>
          <a:xfrm>
            <a:off x="9677995" y="5876925"/>
            <a:ext cx="4158615" cy="1088708"/>
          </a:xfrm>
          <a:prstGeom prst="rect">
            <a:avLst/>
          </a:prstGeom>
          <a:noFill/>
          <a:ln/>
        </p:spPr>
        <p:txBody>
          <a:bodyPr wrap="square" lIns="0" tIns="0" rIns="0" bIns="0" rtlCol="0" anchor="t"/>
          <a:lstStyle/>
          <a:p>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تعد قراءة الوثائق بصبر واتباع الدليل المفصل خطوة بخطوة قدرة أساسية وفعالة على التعلم الذاتي.</a:t>
            </a:r>
            <a:endParaRPr lang="en-US" sz="1750" dirty="0"/>
          </a:p>
        </p:txBody>
      </p:sp>
      <p:pic>
        <p:nvPicPr>
          <p:cNvPr id="6" name="Image 1" descr="preencoded.png">    </p:cNvPr>
          <p:cNvPicPr>
            <a:picLocks noChangeAspect="1"/>
          </p:cNvPicPr>
          <p:nvPr/>
        </p:nvPicPr>
        <p:blipFill>
          <a:blip r:embed="rId2"/>
          <a:stretch>
            <a:fillRect/>
          </a:stretch>
        </p:blipFill>
        <p:spPr>
          <a:xfrm>
            <a:off x="5235893" y="2497217"/>
            <a:ext cx="4158615" cy="2570202"/>
          </a:xfrm>
          <a:prstGeom prst="rect">
            <a:avLst/>
          </a:prstGeom>
        </p:spPr>
      </p:pic>
      <p:sp>
        <p:nvSpPr>
          <p:cNvPr id="7" name="Text 3"/>
          <p:cNvSpPr/>
          <p:nvPr/>
        </p:nvSpPr>
        <p:spPr>
          <a:xfrm>
            <a:off x="6275665" y="5350907"/>
            <a:ext cx="3118842" cy="389930"/>
          </a:xfrm>
          <a:prstGeom prst="rect">
            <a:avLst/>
          </a:prstGeom>
          <a:noFill/>
          <a:ln/>
        </p:spPr>
        <p:txBody>
          <a:bodyPr wrap="none" lIns="0" tIns="0" rIns="0" bIns="0" rtlCol="0" anchor="t"/>
          <a:lstStyle/>
          <a:p>
            <a:pPr rtl="1" algn="r"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الثقة للتدريب العملي</a:t>
            </a:r>
            <a:endParaRPr lang="en-US" sz="2450" dirty="0"/>
          </a:p>
        </p:txBody>
      </p:sp>
      <p:sp>
        <p:nvSpPr>
          <p:cNvPr id="8" name="Text 4"/>
          <p:cNvSpPr/>
          <p:nvPr/>
        </p:nvSpPr>
        <p:spPr>
          <a:xfrm>
            <a:off x="5235893" y="5876925"/>
            <a:ext cx="4158615" cy="1088708"/>
          </a:xfrm>
          <a:prstGeom prst="rect">
            <a:avLst/>
          </a:prstGeom>
          <a:noFill/>
          <a:ln/>
        </p:spPr>
        <p:txBody>
          <a:bodyPr wrap="square" lIns="0" tIns="0" rIns="0" bIns="0" rtlCol="0" anchor="t"/>
          <a:lstStyle/>
          <a:p>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لا تخف من أن تشمر عن سواعدك وتجرب أدوات جديدة - التجربة هنا وهناك أسرع طريقة للارتقاء بالسرعة.</a:t>
            </a:r>
            <a:endParaRPr lang="en-US" sz="1750" dirty="0"/>
          </a:p>
        </p:txBody>
      </p:sp>
      <p:pic>
        <p:nvPicPr>
          <p:cNvPr id="9" name="Image 2" descr="preencoded.png">    </p:cNvPr>
          <p:cNvPicPr>
            <a:picLocks noChangeAspect="1"/>
          </p:cNvPicPr>
          <p:nvPr/>
        </p:nvPicPr>
        <p:blipFill>
          <a:blip r:embed="rId3"/>
          <a:stretch>
            <a:fillRect/>
          </a:stretch>
        </p:blipFill>
        <p:spPr>
          <a:xfrm>
            <a:off x="793790" y="2497217"/>
            <a:ext cx="4158615" cy="2570202"/>
          </a:xfrm>
          <a:prstGeom prst="rect">
            <a:avLst/>
          </a:prstGeom>
        </p:spPr>
      </p:pic>
      <p:sp>
        <p:nvSpPr>
          <p:cNvPr id="10" name="Text 5"/>
          <p:cNvSpPr/>
          <p:nvPr/>
        </p:nvSpPr>
        <p:spPr>
          <a:xfrm>
            <a:off x="1833563" y="5350907"/>
            <a:ext cx="3118842" cy="389930"/>
          </a:xfrm>
          <a:prstGeom prst="rect">
            <a:avLst/>
          </a:prstGeom>
          <a:noFill/>
          <a:ln/>
        </p:spPr>
        <p:txBody>
          <a:bodyPr wrap="none" lIns="0" tIns="0" rIns="0" bIns="0" rtlCol="0" anchor="t"/>
          <a:lstStyle/>
          <a:p>
            <a:pPr rtl="1" algn="r"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الشجاعة لطرح الأسئلة</a:t>
            </a:r>
            <a:endParaRPr lang="en-US" sz="2450" dirty="0"/>
          </a:p>
        </p:txBody>
      </p:sp>
      <p:sp>
        <p:nvSpPr>
          <p:cNvPr id="11" name="Text 6"/>
          <p:cNvSpPr/>
          <p:nvPr/>
        </p:nvSpPr>
        <p:spPr>
          <a:xfrm>
            <a:off x="793790" y="5876925"/>
            <a:ext cx="4158615" cy="1088708"/>
          </a:xfrm>
          <a:prstGeom prst="rect">
            <a:avLst/>
          </a:prstGeom>
          <a:noFill/>
          <a:ln/>
        </p:spPr>
        <p:txBody>
          <a:bodyPr wrap="square" lIns="0" tIns="0" rIns="0" bIns="0" rtlCol="0" anchor="t"/>
          <a:lstStyle/>
          <a:p>
            <a:pPr rtl="1" algn="r" indent="0" marL="0">
              <a:lnSpc>
                <a:spcPts val="2850"/>
              </a:lnSpc>
              <a:buNone/>
            </a:pPr>
            <a:r>
              <a:rPr lang="en-US" sz="1750" dirty="0">
                <a:solidFill>
                  <a:srgbClr val="272525"/>
                </a:solidFill>
                <a:latin typeface="Inter" pitchFamily="34" charset="0"/>
                <a:ea typeface="Inter" pitchFamily="34" charset="-122"/>
                <a:cs typeface="Inter" pitchFamily="34" charset="-120"/>
              </a:rPr>
              <a:t>لا تقلق بشأن حفظ ماء الوجه ، اسأل الذكاء الاصطناعي أو زملاء الدراسة أو مساعدي التدريس عندما لا تفهم شيئًا ما.</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9478" y="464582"/>
            <a:ext cx="13451443" cy="1157764"/>
          </a:xfrm>
          <a:prstGeom prst="rect">
            <a:avLst/>
          </a:prstGeom>
          <a:noFill/>
          <a:ln/>
        </p:spPr>
        <p:txBody>
          <a:bodyPr wrap="square" lIns="0" tIns="0" rIns="0" bIns="0" rtlCol="0" anchor="t"/>
          <a:lstStyle/>
          <a:p>
            <a:pPr rtl="1" algn="r" indent="0" marL="0">
              <a:lnSpc>
                <a:spcPts val="4550"/>
              </a:lnSpc>
              <a:buNone/>
            </a:pPr>
            <a:r>
              <a:rPr lang="en-US" sz="3600" b="1" dirty="0">
                <a:solidFill>
                  <a:srgbClr val="F95F88"/>
                </a:solidFill>
                <a:latin typeface="Petrona Bold" pitchFamily="34" charset="0"/>
                <a:ea typeface="Petrona Bold" pitchFamily="34" charset="-122"/>
                <a:cs typeface="Petrona Bold" pitchFamily="34" charset="-120"/>
              </a:rPr>
              <a:t>لتدريب والممارسة يمهدان الطريق ، والتنمية الذاتية هي المفتاح ، والتعلم من خلال التطبيق.</a:t>
            </a:r>
            <a:endParaRPr lang="en-US" sz="3600" dirty="0"/>
          </a:p>
        </p:txBody>
      </p:sp>
      <p:pic>
        <p:nvPicPr>
          <p:cNvPr id="3" name="Image 0" descr="preencoded.png">    </p:cNvPr>
          <p:cNvPicPr>
            <a:picLocks noChangeAspect="1"/>
          </p:cNvPicPr>
          <p:nvPr/>
        </p:nvPicPr>
        <p:blipFill>
          <a:blip r:embed="rId1"/>
          <a:stretch>
            <a:fillRect/>
          </a:stretch>
        </p:blipFill>
        <p:spPr>
          <a:xfrm>
            <a:off x="8687991" y="2064425"/>
            <a:ext cx="4185642" cy="5511046"/>
          </a:xfrm>
          <a:prstGeom prst="rect">
            <a:avLst/>
          </a:prstGeom>
        </p:spPr>
      </p:pic>
      <p:sp>
        <p:nvSpPr>
          <p:cNvPr id="4" name="Text 1"/>
          <p:cNvSpPr/>
          <p:nvPr/>
        </p:nvSpPr>
        <p:spPr>
          <a:xfrm>
            <a:off x="581858" y="2026563"/>
            <a:ext cx="6520339" cy="269558"/>
          </a:xfrm>
          <a:prstGeom prst="rect">
            <a:avLst/>
          </a:prstGeom>
          <a:noFill/>
          <a:ln/>
        </p:spPr>
        <p:txBody>
          <a:bodyPr wrap="none" lIns="0" tIns="0" rIns="0" bIns="0" rtlCol="0" anchor="t"/>
          <a:lstStyle/>
          <a:p>
            <a:pPr algn="r" indent="0" marL="0">
              <a:lnSpc>
                <a:spcPts val="2100"/>
              </a:lnSpc>
              <a:buNone/>
            </a:pP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0910"/>
          </a:xfrm>
          <a:prstGeom prst="rect">
            <a:avLst/>
          </a:prstGeom>
        </p:spPr>
      </p:pic>
      <p:sp>
        <p:nvSpPr>
          <p:cNvPr id="3" name="Shape 0"/>
          <p:cNvSpPr/>
          <p:nvPr/>
        </p:nvSpPr>
        <p:spPr>
          <a:xfrm>
            <a:off x="0" y="0"/>
            <a:ext cx="14630400" cy="8230910"/>
          </a:xfrm>
          <a:prstGeom prst="rect">
            <a:avLst/>
          </a:prstGeom>
          <a:solidFill>
            <a:srgbClr val="FDFAF7">
              <a:alpha val="85000"/>
            </a:srgbClr>
          </a:solidFill>
          <a:ln/>
        </p:spPr>
      </p:sp>
      <p:sp>
        <p:nvSpPr>
          <p:cNvPr id="4" name="Text 1"/>
          <p:cNvSpPr/>
          <p:nvPr/>
        </p:nvSpPr>
        <p:spPr>
          <a:xfrm>
            <a:off x="9649420" y="441841"/>
            <a:ext cx="4418648" cy="552212"/>
          </a:xfrm>
          <a:prstGeom prst="rect">
            <a:avLst/>
          </a:prstGeom>
          <a:noFill/>
          <a:ln/>
        </p:spPr>
        <p:txBody>
          <a:bodyPr wrap="none" lIns="0" tIns="0" rIns="0" bIns="0" rtlCol="0" anchor="t"/>
          <a:lstStyle/>
          <a:p>
            <a:pPr rtl="1" algn="r" indent="0" marL="0">
              <a:lnSpc>
                <a:spcPts val="4300"/>
              </a:lnSpc>
              <a:buNone/>
            </a:pPr>
            <a:r>
              <a:rPr lang="en-US" sz="3450" b="1" dirty="0">
                <a:solidFill>
                  <a:srgbClr val="F95F88"/>
                </a:solidFill>
                <a:latin typeface="Petrona Bold" pitchFamily="34" charset="0"/>
                <a:ea typeface="Petrona Bold" pitchFamily="34" charset="-122"/>
                <a:cs typeface="Petrona Bold" pitchFamily="34" charset="-120"/>
              </a:rPr>
              <a:t>طريقنا ، عملنا</a:t>
            </a:r>
            <a:endParaRPr lang="en-US" sz="3450" dirty="0"/>
          </a:p>
        </p:txBody>
      </p:sp>
      <p:sp>
        <p:nvSpPr>
          <p:cNvPr id="5" name="Text 2"/>
          <p:cNvSpPr/>
          <p:nvPr/>
        </p:nvSpPr>
        <p:spPr>
          <a:xfrm>
            <a:off x="9950291" y="1379577"/>
            <a:ext cx="4117777" cy="257175"/>
          </a:xfrm>
          <a:prstGeom prst="rect">
            <a:avLst/>
          </a:prstGeom>
          <a:noFill/>
          <a:ln/>
        </p:spPr>
        <p:txBody>
          <a:bodyPr wrap="none" lIns="0" tIns="0" rIns="0" bIns="0" rtlCol="0" anchor="t"/>
          <a:lstStyle/>
          <a:p>
            <a:pPr algn="r" indent="0" marL="0">
              <a:lnSpc>
                <a:spcPts val="2000"/>
              </a:lnSpc>
              <a:buNone/>
            </a:pPr>
            <a:endParaRPr lang="en-US" sz="1250" dirty="0"/>
          </a:p>
        </p:txBody>
      </p:sp>
      <p:pic>
        <p:nvPicPr>
          <p:cNvPr id="6" name="Image 1" descr="preencoded.png">    </p:cNvPr>
          <p:cNvPicPr>
            <a:picLocks noChangeAspect="1"/>
          </p:cNvPicPr>
          <p:nvPr/>
        </p:nvPicPr>
        <p:blipFill>
          <a:blip r:embed="rId2"/>
          <a:stretch>
            <a:fillRect/>
          </a:stretch>
        </p:blipFill>
        <p:spPr>
          <a:xfrm>
            <a:off x="1995368" y="1415772"/>
            <a:ext cx="6114812" cy="5754648"/>
          </a:xfrm>
          <a:prstGeom prst="rect">
            <a:avLst/>
          </a:prstGeom>
        </p:spPr>
      </p:pic>
      <p:sp>
        <p:nvSpPr>
          <p:cNvPr id="7" name="Text 3"/>
          <p:cNvSpPr/>
          <p:nvPr/>
        </p:nvSpPr>
        <p:spPr>
          <a:xfrm>
            <a:off x="562332" y="7531894"/>
            <a:ext cx="13505736" cy="257175"/>
          </a:xfrm>
          <a:prstGeom prst="rect">
            <a:avLst/>
          </a:prstGeom>
          <a:noFill/>
          <a:ln/>
        </p:spPr>
        <p:txBody>
          <a:bodyPr wrap="none" lIns="0" tIns="0" rIns="0" bIns="0" rtlCol="0" anchor="t"/>
          <a:lstStyle/>
          <a:p>
            <a:pPr algn="r" indent="0" marL="0">
              <a:lnSpc>
                <a:spcPts val="2000"/>
              </a:lnSpc>
              <a:buNone/>
            </a:pP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52</Slides>
  <Notes>52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2025-05-17T10:17:05Z</dcterms:created>
  <dcterms:modified xsi:type="dcterms:W3CDTF">2025-05-17T10:17:05Z</dcterms:modified>
</cp:coreProperties>
</file>